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85" r:id="rId4"/>
    <p:sldId id="288" r:id="rId5"/>
    <p:sldId id="259" r:id="rId6"/>
    <p:sldId id="260" r:id="rId7"/>
    <p:sldId id="267" r:id="rId8"/>
    <p:sldId id="270" r:id="rId9"/>
    <p:sldId id="283" r:id="rId10"/>
    <p:sldId id="271" r:id="rId11"/>
    <p:sldId id="273" r:id="rId12"/>
    <p:sldId id="275" r:id="rId13"/>
    <p:sldId id="286" r:id="rId14"/>
    <p:sldId id="287" r:id="rId15"/>
    <p:sldId id="278" r:id="rId16"/>
    <p:sldId id="279" r:id="rId17"/>
    <p:sldId id="297" r:id="rId18"/>
    <p:sldId id="299" r:id="rId19"/>
    <p:sldId id="300" r:id="rId20"/>
    <p:sldId id="293" r:id="rId21"/>
    <p:sldId id="292" r:id="rId22"/>
    <p:sldId id="296" r:id="rId23"/>
    <p:sldId id="295" r:id="rId24"/>
    <p:sldId id="294" r:id="rId25"/>
    <p:sldId id="301" r:id="rId26"/>
    <p:sldId id="266" r:id="rId27"/>
    <p:sldId id="289" r:id="rId2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4" autoAdjust="0"/>
    <p:restoredTop sz="94660"/>
  </p:normalViewPr>
  <p:slideViewPr>
    <p:cSldViewPr snapToGrid="0">
      <p:cViewPr>
        <p:scale>
          <a:sx n="54" d="100"/>
          <a:sy n="54" d="100"/>
        </p:scale>
        <p:origin x="-540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A0C0F2-59CA-4208-B82D-3827EB5A1A71}" type="doc">
      <dgm:prSet loTypeId="urn:microsoft.com/office/officeart/2005/8/layout/bProcess4" loCatId="process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s-CO"/>
        </a:p>
      </dgm:t>
    </dgm:pt>
    <dgm:pt modelId="{05E51115-1CED-478F-934E-6EC62C4DFFAF}">
      <dgm:prSet phldrT="[Texto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s-CO" sz="1400" dirty="0">
              <a:latin typeface="Arial "/>
            </a:rPr>
            <a:t>Ofrece accesos a los factores de crecimiento con una simple y disponible tecnología</a:t>
          </a:r>
        </a:p>
      </dgm:t>
    </dgm:pt>
    <dgm:pt modelId="{89EB876C-AC8E-4045-855F-E7E69068C805}" type="parTrans" cxnId="{7F38693F-92BC-4C1C-9AEE-37752243F7D5}">
      <dgm:prSet/>
      <dgm:spPr/>
      <dgm:t>
        <a:bodyPr/>
        <a:lstStyle/>
        <a:p>
          <a:endParaRPr lang="es-CO"/>
        </a:p>
      </dgm:t>
    </dgm:pt>
    <dgm:pt modelId="{F2E980B3-F9BB-426E-A5C3-777A2EE66248}" type="sibTrans" cxnId="{7F38693F-92BC-4C1C-9AEE-37752243F7D5}">
      <dgm:prSet/>
      <dgm:spPr/>
      <dgm:t>
        <a:bodyPr/>
        <a:lstStyle/>
        <a:p>
          <a:endParaRPr lang="es-CO"/>
        </a:p>
      </dgm:t>
    </dgm:pt>
    <dgm:pt modelId="{B72D36EB-5752-481E-B190-B414920DC22E}">
      <dgm:prSet phldrT="[Texto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s-CO" sz="1400" dirty="0">
              <a:latin typeface="Arial "/>
            </a:rPr>
            <a:t>mejora y acelera los caminos normales de regeneración</a:t>
          </a:r>
        </a:p>
      </dgm:t>
    </dgm:pt>
    <dgm:pt modelId="{2664013E-8C85-42A2-ABE5-E2E133875AC9}" type="parTrans" cxnId="{E6366A32-8287-488B-B515-6A0079CBB450}">
      <dgm:prSet/>
      <dgm:spPr/>
      <dgm:t>
        <a:bodyPr/>
        <a:lstStyle/>
        <a:p>
          <a:endParaRPr lang="es-CO"/>
        </a:p>
      </dgm:t>
    </dgm:pt>
    <dgm:pt modelId="{E7D5AE9E-6BE1-41BD-BE8A-D70268AD7FC8}" type="sibTrans" cxnId="{E6366A32-8287-488B-B515-6A0079CBB450}">
      <dgm:prSet/>
      <dgm:spPr/>
      <dgm:t>
        <a:bodyPr/>
        <a:lstStyle/>
        <a:p>
          <a:endParaRPr lang="es-CO"/>
        </a:p>
      </dgm:t>
    </dgm:pt>
    <dgm:pt modelId="{5BF281F9-EF2D-4754-B755-90F8774CED8B}">
      <dgm:prSet phldrT="[Texto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s-CO" sz="1400" dirty="0">
              <a:latin typeface="Arial "/>
            </a:rPr>
            <a:t>Es un tratamiento no invasivo en el que se utilizaran células propias del paciente</a:t>
          </a:r>
        </a:p>
      </dgm:t>
    </dgm:pt>
    <dgm:pt modelId="{10ABE308-07B1-4072-BEA6-51AF6A2CC421}" type="parTrans" cxnId="{ACE28BFA-FEA8-4F0E-8366-6C59B30EDFA0}">
      <dgm:prSet/>
      <dgm:spPr/>
      <dgm:t>
        <a:bodyPr/>
        <a:lstStyle/>
        <a:p>
          <a:endParaRPr lang="es-CO"/>
        </a:p>
      </dgm:t>
    </dgm:pt>
    <dgm:pt modelId="{4B120B7D-212F-4BA9-9F93-EDC0EB5266FF}" type="sibTrans" cxnId="{ACE28BFA-FEA8-4F0E-8366-6C59B30EDFA0}">
      <dgm:prSet/>
      <dgm:spPr/>
      <dgm:t>
        <a:bodyPr/>
        <a:lstStyle/>
        <a:p>
          <a:endParaRPr lang="es-CO"/>
        </a:p>
      </dgm:t>
    </dgm:pt>
    <dgm:pt modelId="{E3DF859C-C309-4814-A233-2936A54DF1D8}">
      <dgm:prSet phldrT="[Texto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s-CO" sz="1200" dirty="0">
              <a:latin typeface="Arial "/>
            </a:rPr>
            <a:t>los factores de crecimiento liberado por las plaquetas ,justifican su aplicación como terapia para la regenerar  tejidos blandos</a:t>
          </a:r>
        </a:p>
      </dgm:t>
    </dgm:pt>
    <dgm:pt modelId="{3ACCEB1A-ABAA-4AE5-ACB5-DAD20923C674}" type="parTrans" cxnId="{976B824A-6D15-4510-B681-2F98394F0CE3}">
      <dgm:prSet/>
      <dgm:spPr/>
      <dgm:t>
        <a:bodyPr/>
        <a:lstStyle/>
        <a:p>
          <a:endParaRPr lang="es-CO"/>
        </a:p>
      </dgm:t>
    </dgm:pt>
    <dgm:pt modelId="{82F383D4-8EFA-480D-B34B-5C91E4136C83}" type="sibTrans" cxnId="{976B824A-6D15-4510-B681-2F98394F0CE3}">
      <dgm:prSet/>
      <dgm:spPr/>
      <dgm:t>
        <a:bodyPr/>
        <a:lstStyle/>
        <a:p>
          <a:endParaRPr lang="es-CO"/>
        </a:p>
      </dgm:t>
    </dgm:pt>
    <dgm:pt modelId="{4B4CB337-CA7B-4AD3-9943-D0812696B1A0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es-CO" sz="1400" dirty="0">
              <a:latin typeface="Arial "/>
            </a:rPr>
            <a:t>El plasma rico en plaquetas representa un avance en la técnica de injertos</a:t>
          </a:r>
        </a:p>
      </dgm:t>
    </dgm:pt>
    <dgm:pt modelId="{962BC3A1-4B94-460F-81BC-A738D4FFF114}" type="parTrans" cxnId="{1F59D48F-459E-434F-A417-D931D21E8486}">
      <dgm:prSet/>
      <dgm:spPr/>
      <dgm:t>
        <a:bodyPr/>
        <a:lstStyle/>
        <a:p>
          <a:endParaRPr lang="es-CO"/>
        </a:p>
      </dgm:t>
    </dgm:pt>
    <dgm:pt modelId="{5B0DA396-FCD3-493A-91FF-5DA2548B45E4}" type="sibTrans" cxnId="{1F59D48F-459E-434F-A417-D931D21E8486}">
      <dgm:prSet/>
      <dgm:spPr/>
      <dgm:t>
        <a:bodyPr/>
        <a:lstStyle/>
        <a:p>
          <a:endParaRPr lang="es-CO"/>
        </a:p>
      </dgm:t>
    </dgm:pt>
    <dgm:pt modelId="{59800F58-32E6-4278-B318-4F01228AC612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es-CO" sz="1400" dirty="0">
              <a:latin typeface="Arial "/>
            </a:rPr>
            <a:t>estos factores son no tóxicos,  antólogos y no inmunogenicos que se obtiene de la sangre</a:t>
          </a:r>
        </a:p>
      </dgm:t>
    </dgm:pt>
    <dgm:pt modelId="{A4DA84C3-995C-49D7-A3A2-40CD1548E8FA}" type="parTrans" cxnId="{11BADCDB-38D1-47E4-933C-7E2EE03B1B66}">
      <dgm:prSet/>
      <dgm:spPr/>
      <dgm:t>
        <a:bodyPr/>
        <a:lstStyle/>
        <a:p>
          <a:endParaRPr lang="es-CO"/>
        </a:p>
      </dgm:t>
    </dgm:pt>
    <dgm:pt modelId="{D770754D-6981-4E19-80BE-89DBDF2E06EA}" type="sibTrans" cxnId="{11BADCDB-38D1-47E4-933C-7E2EE03B1B66}">
      <dgm:prSet/>
      <dgm:spPr/>
      <dgm:t>
        <a:bodyPr/>
        <a:lstStyle/>
        <a:p>
          <a:endParaRPr lang="es-CO"/>
        </a:p>
      </dgm:t>
    </dgm:pt>
    <dgm:pt modelId="{08238160-5E4E-42C5-A988-F515A72C7EA6}" type="pres">
      <dgm:prSet presAssocID="{37A0C0F2-59CA-4208-B82D-3827EB5A1A7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CO"/>
        </a:p>
      </dgm:t>
    </dgm:pt>
    <dgm:pt modelId="{67E56AB2-7206-4646-9C40-E46D92BB544E}" type="pres">
      <dgm:prSet presAssocID="{4B4CB337-CA7B-4AD3-9943-D0812696B1A0}" presName="compNode" presStyleCnt="0"/>
      <dgm:spPr/>
    </dgm:pt>
    <dgm:pt modelId="{13E74D66-374F-4E3D-8383-0EC3A7B9AE06}" type="pres">
      <dgm:prSet presAssocID="{4B4CB337-CA7B-4AD3-9943-D0812696B1A0}" presName="dummyConnPt" presStyleCnt="0"/>
      <dgm:spPr/>
    </dgm:pt>
    <dgm:pt modelId="{0F3E5E7E-9318-4B4F-951B-53BC27C7E60F}" type="pres">
      <dgm:prSet presAssocID="{4B4CB337-CA7B-4AD3-9943-D0812696B1A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96BE310-CA54-4750-86B7-301CE0015BDA}" type="pres">
      <dgm:prSet presAssocID="{5B0DA396-FCD3-493A-91FF-5DA2548B45E4}" presName="sibTrans" presStyleLbl="bgSibTrans2D1" presStyleIdx="0" presStyleCnt="5"/>
      <dgm:spPr/>
      <dgm:t>
        <a:bodyPr/>
        <a:lstStyle/>
        <a:p>
          <a:endParaRPr lang="es-CO"/>
        </a:p>
      </dgm:t>
    </dgm:pt>
    <dgm:pt modelId="{19001F76-9A64-4795-B3DC-BA12276C8CDE}" type="pres">
      <dgm:prSet presAssocID="{05E51115-1CED-478F-934E-6EC62C4DFFAF}" presName="compNode" presStyleCnt="0"/>
      <dgm:spPr/>
    </dgm:pt>
    <dgm:pt modelId="{5F6C793F-A96E-453C-BDA5-622F78BC6E93}" type="pres">
      <dgm:prSet presAssocID="{05E51115-1CED-478F-934E-6EC62C4DFFAF}" presName="dummyConnPt" presStyleCnt="0"/>
      <dgm:spPr/>
    </dgm:pt>
    <dgm:pt modelId="{11F6D0E5-4090-401B-B1A4-47276436648D}" type="pres">
      <dgm:prSet presAssocID="{05E51115-1CED-478F-934E-6EC62C4DFFA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931086E-A8A1-45E3-B583-5DBF14784185}" type="pres">
      <dgm:prSet presAssocID="{F2E980B3-F9BB-426E-A5C3-777A2EE66248}" presName="sibTrans" presStyleLbl="bgSibTrans2D1" presStyleIdx="1" presStyleCnt="5"/>
      <dgm:spPr/>
      <dgm:t>
        <a:bodyPr/>
        <a:lstStyle/>
        <a:p>
          <a:endParaRPr lang="es-CO"/>
        </a:p>
      </dgm:t>
    </dgm:pt>
    <dgm:pt modelId="{926F83E7-6104-4E78-8C53-2442804413FD}" type="pres">
      <dgm:prSet presAssocID="{59800F58-32E6-4278-B318-4F01228AC612}" presName="compNode" presStyleCnt="0"/>
      <dgm:spPr/>
    </dgm:pt>
    <dgm:pt modelId="{CA6BE44F-B9DE-4F4D-8A60-43DA0E93542A}" type="pres">
      <dgm:prSet presAssocID="{59800F58-32E6-4278-B318-4F01228AC612}" presName="dummyConnPt" presStyleCnt="0"/>
      <dgm:spPr/>
    </dgm:pt>
    <dgm:pt modelId="{EAF4928E-06FF-486F-811B-183C3E64AF16}" type="pres">
      <dgm:prSet presAssocID="{59800F58-32E6-4278-B318-4F01228AC612}" presName="node" presStyleLbl="node1" presStyleIdx="2" presStyleCnt="6" custLinFactNeighborX="1548" custLinFactNeighborY="109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90C8415-3728-49E4-978E-4F38726C9180}" type="pres">
      <dgm:prSet presAssocID="{D770754D-6981-4E19-80BE-89DBDF2E06EA}" presName="sibTrans" presStyleLbl="bgSibTrans2D1" presStyleIdx="2" presStyleCnt="5"/>
      <dgm:spPr/>
      <dgm:t>
        <a:bodyPr/>
        <a:lstStyle/>
        <a:p>
          <a:endParaRPr lang="es-CO"/>
        </a:p>
      </dgm:t>
    </dgm:pt>
    <dgm:pt modelId="{14C9E8C4-405D-44FF-9130-C327A9707048}" type="pres">
      <dgm:prSet presAssocID="{B72D36EB-5752-481E-B190-B414920DC22E}" presName="compNode" presStyleCnt="0"/>
      <dgm:spPr/>
    </dgm:pt>
    <dgm:pt modelId="{E009F914-5B75-4BB3-9CA0-56A37A80E88A}" type="pres">
      <dgm:prSet presAssocID="{B72D36EB-5752-481E-B190-B414920DC22E}" presName="dummyConnPt" presStyleCnt="0"/>
      <dgm:spPr/>
    </dgm:pt>
    <dgm:pt modelId="{09620DDF-499C-4A29-BB56-76662C6F843E}" type="pres">
      <dgm:prSet presAssocID="{B72D36EB-5752-481E-B190-B414920DC22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F120110-AA31-4927-9672-178F0CFE5A08}" type="pres">
      <dgm:prSet presAssocID="{E7D5AE9E-6BE1-41BD-BE8A-D70268AD7FC8}" presName="sibTrans" presStyleLbl="bgSibTrans2D1" presStyleIdx="3" presStyleCnt="5"/>
      <dgm:spPr/>
      <dgm:t>
        <a:bodyPr/>
        <a:lstStyle/>
        <a:p>
          <a:endParaRPr lang="es-CO"/>
        </a:p>
      </dgm:t>
    </dgm:pt>
    <dgm:pt modelId="{B1A33E76-1F7E-44BB-8AEF-9439A69AB06C}" type="pres">
      <dgm:prSet presAssocID="{5BF281F9-EF2D-4754-B755-90F8774CED8B}" presName="compNode" presStyleCnt="0"/>
      <dgm:spPr/>
    </dgm:pt>
    <dgm:pt modelId="{9561DAF6-F82C-437C-9D7A-33634902B894}" type="pres">
      <dgm:prSet presAssocID="{5BF281F9-EF2D-4754-B755-90F8774CED8B}" presName="dummyConnPt" presStyleCnt="0"/>
      <dgm:spPr/>
    </dgm:pt>
    <dgm:pt modelId="{3887083C-6509-4984-8272-EA4241140433}" type="pres">
      <dgm:prSet presAssocID="{5BF281F9-EF2D-4754-B755-90F8774CED8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59EB81D-5C61-4CE8-AC30-83639D512ECE}" type="pres">
      <dgm:prSet presAssocID="{4B120B7D-212F-4BA9-9F93-EDC0EB5266FF}" presName="sibTrans" presStyleLbl="bgSibTrans2D1" presStyleIdx="4" presStyleCnt="5"/>
      <dgm:spPr/>
      <dgm:t>
        <a:bodyPr/>
        <a:lstStyle/>
        <a:p>
          <a:endParaRPr lang="es-CO"/>
        </a:p>
      </dgm:t>
    </dgm:pt>
    <dgm:pt modelId="{E0605C98-98E4-4580-9B31-5F836E19EDB4}" type="pres">
      <dgm:prSet presAssocID="{E3DF859C-C309-4814-A233-2936A54DF1D8}" presName="compNode" presStyleCnt="0"/>
      <dgm:spPr/>
    </dgm:pt>
    <dgm:pt modelId="{CAD47D34-5758-4D43-9C49-57A958EAFE49}" type="pres">
      <dgm:prSet presAssocID="{E3DF859C-C309-4814-A233-2936A54DF1D8}" presName="dummyConnPt" presStyleCnt="0"/>
      <dgm:spPr/>
    </dgm:pt>
    <dgm:pt modelId="{4615F025-FFCB-48DC-97BB-F8760922CC3E}" type="pres">
      <dgm:prSet presAssocID="{E3DF859C-C309-4814-A233-2936A54DF1D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1BADCDB-38D1-47E4-933C-7E2EE03B1B66}" srcId="{37A0C0F2-59CA-4208-B82D-3827EB5A1A71}" destId="{59800F58-32E6-4278-B318-4F01228AC612}" srcOrd="2" destOrd="0" parTransId="{A4DA84C3-995C-49D7-A3A2-40CD1548E8FA}" sibTransId="{D770754D-6981-4E19-80BE-89DBDF2E06EA}"/>
    <dgm:cxn modelId="{E09D5079-4CA1-4857-AC89-C44B1A6FB802}" type="presOf" srcId="{B72D36EB-5752-481E-B190-B414920DC22E}" destId="{09620DDF-499C-4A29-BB56-76662C6F843E}" srcOrd="0" destOrd="0" presId="urn:microsoft.com/office/officeart/2005/8/layout/bProcess4"/>
    <dgm:cxn modelId="{6C9D7CB9-2D9C-442A-8EB4-203D179F2C09}" type="presOf" srcId="{D770754D-6981-4E19-80BE-89DBDF2E06EA}" destId="{790C8415-3728-49E4-978E-4F38726C9180}" srcOrd="0" destOrd="0" presId="urn:microsoft.com/office/officeart/2005/8/layout/bProcess4"/>
    <dgm:cxn modelId="{687D9BAF-47BC-4580-8FE6-A0D77EC32A13}" type="presOf" srcId="{5BF281F9-EF2D-4754-B755-90F8774CED8B}" destId="{3887083C-6509-4984-8272-EA4241140433}" srcOrd="0" destOrd="0" presId="urn:microsoft.com/office/officeart/2005/8/layout/bProcess4"/>
    <dgm:cxn modelId="{7F38693F-92BC-4C1C-9AEE-37752243F7D5}" srcId="{37A0C0F2-59CA-4208-B82D-3827EB5A1A71}" destId="{05E51115-1CED-478F-934E-6EC62C4DFFAF}" srcOrd="1" destOrd="0" parTransId="{89EB876C-AC8E-4045-855F-E7E69068C805}" sibTransId="{F2E980B3-F9BB-426E-A5C3-777A2EE66248}"/>
    <dgm:cxn modelId="{66A5C1D2-95F8-4C28-92A4-F739A1B45038}" type="presOf" srcId="{4B120B7D-212F-4BA9-9F93-EDC0EB5266FF}" destId="{359EB81D-5C61-4CE8-AC30-83639D512ECE}" srcOrd="0" destOrd="0" presId="urn:microsoft.com/office/officeart/2005/8/layout/bProcess4"/>
    <dgm:cxn modelId="{636BFABC-58DA-476F-B7C1-500A83C92EB0}" type="presOf" srcId="{E7D5AE9E-6BE1-41BD-BE8A-D70268AD7FC8}" destId="{0F120110-AA31-4927-9672-178F0CFE5A08}" srcOrd="0" destOrd="0" presId="urn:microsoft.com/office/officeart/2005/8/layout/bProcess4"/>
    <dgm:cxn modelId="{ACE28BFA-FEA8-4F0E-8366-6C59B30EDFA0}" srcId="{37A0C0F2-59CA-4208-B82D-3827EB5A1A71}" destId="{5BF281F9-EF2D-4754-B755-90F8774CED8B}" srcOrd="4" destOrd="0" parTransId="{10ABE308-07B1-4072-BEA6-51AF6A2CC421}" sibTransId="{4B120B7D-212F-4BA9-9F93-EDC0EB5266FF}"/>
    <dgm:cxn modelId="{FC2C155E-AF7B-4E77-86A9-50CB7BEE5A6B}" type="presOf" srcId="{F2E980B3-F9BB-426E-A5C3-777A2EE66248}" destId="{E931086E-A8A1-45E3-B583-5DBF14784185}" srcOrd="0" destOrd="0" presId="urn:microsoft.com/office/officeart/2005/8/layout/bProcess4"/>
    <dgm:cxn modelId="{E6366A32-8287-488B-B515-6A0079CBB450}" srcId="{37A0C0F2-59CA-4208-B82D-3827EB5A1A71}" destId="{B72D36EB-5752-481E-B190-B414920DC22E}" srcOrd="3" destOrd="0" parTransId="{2664013E-8C85-42A2-ABE5-E2E133875AC9}" sibTransId="{E7D5AE9E-6BE1-41BD-BE8A-D70268AD7FC8}"/>
    <dgm:cxn modelId="{1819BE6A-6817-42E4-AD29-E5AE307AD28F}" type="presOf" srcId="{05E51115-1CED-478F-934E-6EC62C4DFFAF}" destId="{11F6D0E5-4090-401B-B1A4-47276436648D}" srcOrd="0" destOrd="0" presId="urn:microsoft.com/office/officeart/2005/8/layout/bProcess4"/>
    <dgm:cxn modelId="{976B824A-6D15-4510-B681-2F98394F0CE3}" srcId="{37A0C0F2-59CA-4208-B82D-3827EB5A1A71}" destId="{E3DF859C-C309-4814-A233-2936A54DF1D8}" srcOrd="5" destOrd="0" parTransId="{3ACCEB1A-ABAA-4AE5-ACB5-DAD20923C674}" sibTransId="{82F383D4-8EFA-480D-B34B-5C91E4136C83}"/>
    <dgm:cxn modelId="{49263B39-E515-428B-966E-877FEB97501C}" type="presOf" srcId="{4B4CB337-CA7B-4AD3-9943-D0812696B1A0}" destId="{0F3E5E7E-9318-4B4F-951B-53BC27C7E60F}" srcOrd="0" destOrd="0" presId="urn:microsoft.com/office/officeart/2005/8/layout/bProcess4"/>
    <dgm:cxn modelId="{22FD9058-4102-4285-979B-8F347ACA2BC1}" type="presOf" srcId="{E3DF859C-C309-4814-A233-2936A54DF1D8}" destId="{4615F025-FFCB-48DC-97BB-F8760922CC3E}" srcOrd="0" destOrd="0" presId="urn:microsoft.com/office/officeart/2005/8/layout/bProcess4"/>
    <dgm:cxn modelId="{D044BD7A-EC0C-4627-B3C8-B4008BA5871A}" type="presOf" srcId="{59800F58-32E6-4278-B318-4F01228AC612}" destId="{EAF4928E-06FF-486F-811B-183C3E64AF16}" srcOrd="0" destOrd="0" presId="urn:microsoft.com/office/officeart/2005/8/layout/bProcess4"/>
    <dgm:cxn modelId="{E84D2D26-42D0-4878-AD6D-E96277944101}" type="presOf" srcId="{5B0DA396-FCD3-493A-91FF-5DA2548B45E4}" destId="{496BE310-CA54-4750-86B7-301CE0015BDA}" srcOrd="0" destOrd="0" presId="urn:microsoft.com/office/officeart/2005/8/layout/bProcess4"/>
    <dgm:cxn modelId="{F157197B-5006-4553-B04A-22FB3A237ACF}" type="presOf" srcId="{37A0C0F2-59CA-4208-B82D-3827EB5A1A71}" destId="{08238160-5E4E-42C5-A988-F515A72C7EA6}" srcOrd="0" destOrd="0" presId="urn:microsoft.com/office/officeart/2005/8/layout/bProcess4"/>
    <dgm:cxn modelId="{1F59D48F-459E-434F-A417-D931D21E8486}" srcId="{37A0C0F2-59CA-4208-B82D-3827EB5A1A71}" destId="{4B4CB337-CA7B-4AD3-9943-D0812696B1A0}" srcOrd="0" destOrd="0" parTransId="{962BC3A1-4B94-460F-81BC-A738D4FFF114}" sibTransId="{5B0DA396-FCD3-493A-91FF-5DA2548B45E4}"/>
    <dgm:cxn modelId="{069EA076-AA84-4A26-944B-B9D8C7B00FD5}" type="presParOf" srcId="{08238160-5E4E-42C5-A988-F515A72C7EA6}" destId="{67E56AB2-7206-4646-9C40-E46D92BB544E}" srcOrd="0" destOrd="0" presId="urn:microsoft.com/office/officeart/2005/8/layout/bProcess4"/>
    <dgm:cxn modelId="{B614883D-5CB9-4E1E-892C-92DF5BA41F00}" type="presParOf" srcId="{67E56AB2-7206-4646-9C40-E46D92BB544E}" destId="{13E74D66-374F-4E3D-8383-0EC3A7B9AE06}" srcOrd="0" destOrd="0" presId="urn:microsoft.com/office/officeart/2005/8/layout/bProcess4"/>
    <dgm:cxn modelId="{FBB2743A-81C5-4D08-A531-A8D0A9DF5F3C}" type="presParOf" srcId="{67E56AB2-7206-4646-9C40-E46D92BB544E}" destId="{0F3E5E7E-9318-4B4F-951B-53BC27C7E60F}" srcOrd="1" destOrd="0" presId="urn:microsoft.com/office/officeart/2005/8/layout/bProcess4"/>
    <dgm:cxn modelId="{52546E30-9B0B-4FF0-8F22-CD55167C7C6C}" type="presParOf" srcId="{08238160-5E4E-42C5-A988-F515A72C7EA6}" destId="{496BE310-CA54-4750-86B7-301CE0015BDA}" srcOrd="1" destOrd="0" presId="urn:microsoft.com/office/officeart/2005/8/layout/bProcess4"/>
    <dgm:cxn modelId="{B2A052F5-7CA9-475B-AA3A-F8BD9280FC1A}" type="presParOf" srcId="{08238160-5E4E-42C5-A988-F515A72C7EA6}" destId="{19001F76-9A64-4795-B3DC-BA12276C8CDE}" srcOrd="2" destOrd="0" presId="urn:microsoft.com/office/officeart/2005/8/layout/bProcess4"/>
    <dgm:cxn modelId="{42C48B49-E1EB-4F6E-BC8C-72A885DCB6DC}" type="presParOf" srcId="{19001F76-9A64-4795-B3DC-BA12276C8CDE}" destId="{5F6C793F-A96E-453C-BDA5-622F78BC6E93}" srcOrd="0" destOrd="0" presId="urn:microsoft.com/office/officeart/2005/8/layout/bProcess4"/>
    <dgm:cxn modelId="{BE8287E9-BDD5-4453-A843-62EE01D9DC96}" type="presParOf" srcId="{19001F76-9A64-4795-B3DC-BA12276C8CDE}" destId="{11F6D0E5-4090-401B-B1A4-47276436648D}" srcOrd="1" destOrd="0" presId="urn:microsoft.com/office/officeart/2005/8/layout/bProcess4"/>
    <dgm:cxn modelId="{1D24AA49-9892-4F5B-A864-3261B0424899}" type="presParOf" srcId="{08238160-5E4E-42C5-A988-F515A72C7EA6}" destId="{E931086E-A8A1-45E3-B583-5DBF14784185}" srcOrd="3" destOrd="0" presId="urn:microsoft.com/office/officeart/2005/8/layout/bProcess4"/>
    <dgm:cxn modelId="{37E7EF03-B6E3-40E0-80C2-5C5AB81F7AB0}" type="presParOf" srcId="{08238160-5E4E-42C5-A988-F515A72C7EA6}" destId="{926F83E7-6104-4E78-8C53-2442804413FD}" srcOrd="4" destOrd="0" presId="urn:microsoft.com/office/officeart/2005/8/layout/bProcess4"/>
    <dgm:cxn modelId="{820316BD-A554-4ED9-A2A5-1D1F24B00F79}" type="presParOf" srcId="{926F83E7-6104-4E78-8C53-2442804413FD}" destId="{CA6BE44F-B9DE-4F4D-8A60-43DA0E93542A}" srcOrd="0" destOrd="0" presId="urn:microsoft.com/office/officeart/2005/8/layout/bProcess4"/>
    <dgm:cxn modelId="{E480848C-BEBF-40C6-864E-24A8B3AD8DEC}" type="presParOf" srcId="{926F83E7-6104-4E78-8C53-2442804413FD}" destId="{EAF4928E-06FF-486F-811B-183C3E64AF16}" srcOrd="1" destOrd="0" presId="urn:microsoft.com/office/officeart/2005/8/layout/bProcess4"/>
    <dgm:cxn modelId="{57F9317B-3B4E-45CF-B1AC-706E930FC345}" type="presParOf" srcId="{08238160-5E4E-42C5-A988-F515A72C7EA6}" destId="{790C8415-3728-49E4-978E-4F38726C9180}" srcOrd="5" destOrd="0" presId="urn:microsoft.com/office/officeart/2005/8/layout/bProcess4"/>
    <dgm:cxn modelId="{9F6604AB-24AB-4AA9-8715-392182F76277}" type="presParOf" srcId="{08238160-5E4E-42C5-A988-F515A72C7EA6}" destId="{14C9E8C4-405D-44FF-9130-C327A9707048}" srcOrd="6" destOrd="0" presId="urn:microsoft.com/office/officeart/2005/8/layout/bProcess4"/>
    <dgm:cxn modelId="{ADBB56C3-2229-468C-AA55-E4F9346F8B38}" type="presParOf" srcId="{14C9E8C4-405D-44FF-9130-C327A9707048}" destId="{E009F914-5B75-4BB3-9CA0-56A37A80E88A}" srcOrd="0" destOrd="0" presId="urn:microsoft.com/office/officeart/2005/8/layout/bProcess4"/>
    <dgm:cxn modelId="{93D6E32F-97A2-4CCA-9EB9-D1A3AAFF2CA6}" type="presParOf" srcId="{14C9E8C4-405D-44FF-9130-C327A9707048}" destId="{09620DDF-499C-4A29-BB56-76662C6F843E}" srcOrd="1" destOrd="0" presId="urn:microsoft.com/office/officeart/2005/8/layout/bProcess4"/>
    <dgm:cxn modelId="{06432B0B-3DEC-42A8-AA7B-F68353281250}" type="presParOf" srcId="{08238160-5E4E-42C5-A988-F515A72C7EA6}" destId="{0F120110-AA31-4927-9672-178F0CFE5A08}" srcOrd="7" destOrd="0" presId="urn:microsoft.com/office/officeart/2005/8/layout/bProcess4"/>
    <dgm:cxn modelId="{721B7F48-4236-48E4-8912-6C65F2E13C54}" type="presParOf" srcId="{08238160-5E4E-42C5-A988-F515A72C7EA6}" destId="{B1A33E76-1F7E-44BB-8AEF-9439A69AB06C}" srcOrd="8" destOrd="0" presId="urn:microsoft.com/office/officeart/2005/8/layout/bProcess4"/>
    <dgm:cxn modelId="{0107269E-EACA-41D6-A593-6D4ECCE602D4}" type="presParOf" srcId="{B1A33E76-1F7E-44BB-8AEF-9439A69AB06C}" destId="{9561DAF6-F82C-437C-9D7A-33634902B894}" srcOrd="0" destOrd="0" presId="urn:microsoft.com/office/officeart/2005/8/layout/bProcess4"/>
    <dgm:cxn modelId="{220104EF-CB63-43D7-9AF2-2C3991237237}" type="presParOf" srcId="{B1A33E76-1F7E-44BB-8AEF-9439A69AB06C}" destId="{3887083C-6509-4984-8272-EA4241140433}" srcOrd="1" destOrd="0" presId="urn:microsoft.com/office/officeart/2005/8/layout/bProcess4"/>
    <dgm:cxn modelId="{0162874D-6162-4C92-81A8-406E3E7E3857}" type="presParOf" srcId="{08238160-5E4E-42C5-A988-F515A72C7EA6}" destId="{359EB81D-5C61-4CE8-AC30-83639D512ECE}" srcOrd="9" destOrd="0" presId="urn:microsoft.com/office/officeart/2005/8/layout/bProcess4"/>
    <dgm:cxn modelId="{93CED742-F7B5-4A04-A4F3-53917B193449}" type="presParOf" srcId="{08238160-5E4E-42C5-A988-F515A72C7EA6}" destId="{E0605C98-98E4-4580-9B31-5F836E19EDB4}" srcOrd="10" destOrd="0" presId="urn:microsoft.com/office/officeart/2005/8/layout/bProcess4"/>
    <dgm:cxn modelId="{B49E47B7-20DD-4DAA-A368-1D76F4ECC03F}" type="presParOf" srcId="{E0605C98-98E4-4580-9B31-5F836E19EDB4}" destId="{CAD47D34-5758-4D43-9C49-57A958EAFE49}" srcOrd="0" destOrd="0" presId="urn:microsoft.com/office/officeart/2005/8/layout/bProcess4"/>
    <dgm:cxn modelId="{3B7629A9-34C6-4DA3-9485-CE2DF244F056}" type="presParOf" srcId="{E0605C98-98E4-4580-9B31-5F836E19EDB4}" destId="{4615F025-FFCB-48DC-97BB-F8760922CC3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6D42E9-AD76-40C6-AA0A-0D3EEE449CCC}" type="doc">
      <dgm:prSet loTypeId="urn:microsoft.com/office/officeart/2005/8/layout/chevron1" loCatId="process" qsTypeId="urn:microsoft.com/office/officeart/2005/8/quickstyle/simple5" qsCatId="simple" csTypeId="urn:microsoft.com/office/officeart/2005/8/colors/accent0_2" csCatId="mainScheme" phldr="1"/>
      <dgm:spPr/>
    </dgm:pt>
    <dgm:pt modelId="{352CD35E-3B29-4D4F-86B3-6B64D5E5E06F}">
      <dgm:prSet phldrT="[Texto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s-CO" sz="1600" dirty="0">
              <a:latin typeface="Arial" pitchFamily="34" charset="0"/>
              <a:cs typeface="Arial" pitchFamily="34" charset="0"/>
            </a:rPr>
            <a:t>Estudio descriptivo</a:t>
          </a:r>
        </a:p>
        <a:p>
          <a:r>
            <a:rPr lang="es-CO" sz="1600" dirty="0">
              <a:latin typeface="Arial" pitchFamily="34" charset="0"/>
              <a:cs typeface="Arial" pitchFamily="34" charset="0"/>
            </a:rPr>
            <a:t>longitudinal </a:t>
          </a:r>
        </a:p>
      </dgm:t>
    </dgm:pt>
    <dgm:pt modelId="{5158B0AF-E84A-4B40-ACFA-C93ACC8322C6}" type="parTrans" cxnId="{36E30A55-8772-4320-B387-85FA30B08DB7}">
      <dgm:prSet/>
      <dgm:spPr/>
      <dgm:t>
        <a:bodyPr/>
        <a:lstStyle/>
        <a:p>
          <a:endParaRPr lang="es-CO"/>
        </a:p>
      </dgm:t>
    </dgm:pt>
    <dgm:pt modelId="{0E0B3B64-CEB5-4DF6-829E-29EFC07881E6}" type="sibTrans" cxnId="{36E30A55-8772-4320-B387-85FA30B08DB7}">
      <dgm:prSet/>
      <dgm:spPr/>
      <dgm:t>
        <a:bodyPr/>
        <a:lstStyle/>
        <a:p>
          <a:endParaRPr lang="es-CO"/>
        </a:p>
      </dgm:t>
    </dgm:pt>
    <dgm:pt modelId="{33265471-2630-4050-8031-2E8E7DB3262B}">
      <dgm:prSet phldrT="[Texto]" custT="1"/>
      <dgm:spPr>
        <a:ln>
          <a:solidFill>
            <a:srgbClr val="FF0000"/>
          </a:solidFill>
        </a:ln>
      </dgm:spPr>
      <dgm:t>
        <a:bodyPr/>
        <a:lstStyle/>
        <a:p>
          <a:endParaRPr lang="es-CO" sz="1600" dirty="0">
            <a:latin typeface="Arial" pitchFamily="34" charset="0"/>
            <a:cs typeface="Arial" pitchFamily="34" charset="0"/>
          </a:endParaRPr>
        </a:p>
        <a:p>
          <a:r>
            <a:rPr lang="es-CO" sz="1600" dirty="0">
              <a:latin typeface="Arial" pitchFamily="34" charset="0"/>
              <a:cs typeface="Arial" pitchFamily="34" charset="0"/>
            </a:rPr>
            <a:t>En la facultad de odontología de la universidad del Sinú</a:t>
          </a:r>
        </a:p>
        <a:p>
          <a:endParaRPr lang="es-CO" sz="1600" dirty="0"/>
        </a:p>
      </dgm:t>
    </dgm:pt>
    <dgm:pt modelId="{CB3404D6-135C-416A-B2F2-7DFA710C4F60}" type="parTrans" cxnId="{AACA123F-E23C-4159-B2D9-7EA5810089ED}">
      <dgm:prSet/>
      <dgm:spPr/>
      <dgm:t>
        <a:bodyPr/>
        <a:lstStyle/>
        <a:p>
          <a:endParaRPr lang="es-CO"/>
        </a:p>
      </dgm:t>
    </dgm:pt>
    <dgm:pt modelId="{750888E1-C079-4A5C-B1C6-10E034ADDEFF}" type="sibTrans" cxnId="{AACA123F-E23C-4159-B2D9-7EA5810089ED}">
      <dgm:prSet/>
      <dgm:spPr/>
      <dgm:t>
        <a:bodyPr/>
        <a:lstStyle/>
        <a:p>
          <a:endParaRPr lang="es-CO"/>
        </a:p>
      </dgm:t>
    </dgm:pt>
    <dgm:pt modelId="{D6BCF64B-6378-4CED-95E8-002F8DC43524}">
      <dgm:prSet phldrT="[Texto]" custT="1"/>
      <dgm:spPr>
        <a:ln>
          <a:solidFill>
            <a:srgbClr val="FF0000"/>
          </a:solidFill>
        </a:ln>
      </dgm:spPr>
      <dgm:t>
        <a:bodyPr/>
        <a:lstStyle/>
        <a:p>
          <a:endParaRPr lang="es-CO" sz="1600" dirty="0"/>
        </a:p>
        <a:p>
          <a:r>
            <a:rPr lang="es-CO" sz="1600" dirty="0">
              <a:latin typeface="Arial" pitchFamily="34" charset="0"/>
              <a:cs typeface="Arial" pitchFamily="34" charset="0"/>
            </a:rPr>
            <a:t>Tamaño de la muestra 4 pacientes.</a:t>
          </a:r>
        </a:p>
        <a:p>
          <a:endParaRPr lang="es-CO" sz="1400" dirty="0"/>
        </a:p>
      </dgm:t>
    </dgm:pt>
    <dgm:pt modelId="{FCAAD3EE-19A1-4591-80F3-D11455633522}" type="parTrans" cxnId="{0A822A0C-3BAB-4E26-8B99-CA339B2E6A9B}">
      <dgm:prSet/>
      <dgm:spPr/>
      <dgm:t>
        <a:bodyPr/>
        <a:lstStyle/>
        <a:p>
          <a:endParaRPr lang="es-CO"/>
        </a:p>
      </dgm:t>
    </dgm:pt>
    <dgm:pt modelId="{BFBBA2DB-F88B-4522-8EE5-A2F54F34C9CE}" type="sibTrans" cxnId="{0A822A0C-3BAB-4E26-8B99-CA339B2E6A9B}">
      <dgm:prSet/>
      <dgm:spPr/>
      <dgm:t>
        <a:bodyPr/>
        <a:lstStyle/>
        <a:p>
          <a:endParaRPr lang="es-CO"/>
        </a:p>
      </dgm:t>
    </dgm:pt>
    <dgm:pt modelId="{06F1877A-9143-4DAE-83C3-53916586ACA0}" type="pres">
      <dgm:prSet presAssocID="{446D42E9-AD76-40C6-AA0A-0D3EEE449CCC}" presName="Name0" presStyleCnt="0">
        <dgm:presLayoutVars>
          <dgm:dir/>
          <dgm:animLvl val="lvl"/>
          <dgm:resizeHandles val="exact"/>
        </dgm:presLayoutVars>
      </dgm:prSet>
      <dgm:spPr/>
    </dgm:pt>
    <dgm:pt modelId="{EC3393F4-D291-4E3E-9EDA-1A363F583ED0}" type="pres">
      <dgm:prSet presAssocID="{352CD35E-3B29-4D4F-86B3-6B64D5E5E0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339965C-859E-49FC-AA32-3B05376BA8AA}" type="pres">
      <dgm:prSet presAssocID="{0E0B3B64-CEB5-4DF6-829E-29EFC07881E6}" presName="parTxOnlySpace" presStyleCnt="0"/>
      <dgm:spPr/>
    </dgm:pt>
    <dgm:pt modelId="{D2607AB1-2920-4862-A027-113E9198DF25}" type="pres">
      <dgm:prSet presAssocID="{33265471-2630-4050-8031-2E8E7DB3262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9BBB0D7-51BE-4BE2-8A53-82E50BBA5618}" type="pres">
      <dgm:prSet presAssocID="{750888E1-C079-4A5C-B1C6-10E034ADDEFF}" presName="parTxOnlySpace" presStyleCnt="0"/>
      <dgm:spPr/>
    </dgm:pt>
    <dgm:pt modelId="{814A2A96-82EB-4B05-B4FC-8CFC9693CA66}" type="pres">
      <dgm:prSet presAssocID="{D6BCF64B-6378-4CED-95E8-002F8DC43524}" presName="parTxOnly" presStyleLbl="node1" presStyleIdx="2" presStyleCnt="3" custLinFactNeighborX="23108" custLinFactNeighborY="-13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C7DDCC8-79B5-426C-BFEF-735DF92FC53C}" type="presOf" srcId="{352CD35E-3B29-4D4F-86B3-6B64D5E5E06F}" destId="{EC3393F4-D291-4E3E-9EDA-1A363F583ED0}" srcOrd="0" destOrd="0" presId="urn:microsoft.com/office/officeart/2005/8/layout/chevron1"/>
    <dgm:cxn modelId="{0A822A0C-3BAB-4E26-8B99-CA339B2E6A9B}" srcId="{446D42E9-AD76-40C6-AA0A-0D3EEE449CCC}" destId="{D6BCF64B-6378-4CED-95E8-002F8DC43524}" srcOrd="2" destOrd="0" parTransId="{FCAAD3EE-19A1-4591-80F3-D11455633522}" sibTransId="{BFBBA2DB-F88B-4522-8EE5-A2F54F34C9CE}"/>
    <dgm:cxn modelId="{36E30A55-8772-4320-B387-85FA30B08DB7}" srcId="{446D42E9-AD76-40C6-AA0A-0D3EEE449CCC}" destId="{352CD35E-3B29-4D4F-86B3-6B64D5E5E06F}" srcOrd="0" destOrd="0" parTransId="{5158B0AF-E84A-4B40-ACFA-C93ACC8322C6}" sibTransId="{0E0B3B64-CEB5-4DF6-829E-29EFC07881E6}"/>
    <dgm:cxn modelId="{6C0F53B0-DCC2-478A-B789-32A5ECDB4762}" type="presOf" srcId="{D6BCF64B-6378-4CED-95E8-002F8DC43524}" destId="{814A2A96-82EB-4B05-B4FC-8CFC9693CA66}" srcOrd="0" destOrd="0" presId="urn:microsoft.com/office/officeart/2005/8/layout/chevron1"/>
    <dgm:cxn modelId="{1498C6F6-4570-4BF7-A57A-14037ADF8BBF}" type="presOf" srcId="{446D42E9-AD76-40C6-AA0A-0D3EEE449CCC}" destId="{06F1877A-9143-4DAE-83C3-53916586ACA0}" srcOrd="0" destOrd="0" presId="urn:microsoft.com/office/officeart/2005/8/layout/chevron1"/>
    <dgm:cxn modelId="{AACA123F-E23C-4159-B2D9-7EA5810089ED}" srcId="{446D42E9-AD76-40C6-AA0A-0D3EEE449CCC}" destId="{33265471-2630-4050-8031-2E8E7DB3262B}" srcOrd="1" destOrd="0" parTransId="{CB3404D6-135C-416A-B2F2-7DFA710C4F60}" sibTransId="{750888E1-C079-4A5C-B1C6-10E034ADDEFF}"/>
    <dgm:cxn modelId="{A93A0645-93DC-44A6-A9CD-180B567FB111}" type="presOf" srcId="{33265471-2630-4050-8031-2E8E7DB3262B}" destId="{D2607AB1-2920-4862-A027-113E9198DF25}" srcOrd="0" destOrd="0" presId="urn:microsoft.com/office/officeart/2005/8/layout/chevron1"/>
    <dgm:cxn modelId="{72362332-6709-4BEA-A50D-EDDE7C68867C}" type="presParOf" srcId="{06F1877A-9143-4DAE-83C3-53916586ACA0}" destId="{EC3393F4-D291-4E3E-9EDA-1A363F583ED0}" srcOrd="0" destOrd="0" presId="urn:microsoft.com/office/officeart/2005/8/layout/chevron1"/>
    <dgm:cxn modelId="{9579F640-371B-4BF5-8422-A25C4DAAB9C7}" type="presParOf" srcId="{06F1877A-9143-4DAE-83C3-53916586ACA0}" destId="{E339965C-859E-49FC-AA32-3B05376BA8AA}" srcOrd="1" destOrd="0" presId="urn:microsoft.com/office/officeart/2005/8/layout/chevron1"/>
    <dgm:cxn modelId="{E5D931E4-6948-41AB-8E24-960CF0491FF4}" type="presParOf" srcId="{06F1877A-9143-4DAE-83C3-53916586ACA0}" destId="{D2607AB1-2920-4862-A027-113E9198DF25}" srcOrd="2" destOrd="0" presId="urn:microsoft.com/office/officeart/2005/8/layout/chevron1"/>
    <dgm:cxn modelId="{A39C8118-8BE8-4757-B006-C3C73910B29E}" type="presParOf" srcId="{06F1877A-9143-4DAE-83C3-53916586ACA0}" destId="{F9BBB0D7-51BE-4BE2-8A53-82E50BBA5618}" srcOrd="3" destOrd="0" presId="urn:microsoft.com/office/officeart/2005/8/layout/chevron1"/>
    <dgm:cxn modelId="{DA7F408B-3AC2-4161-B5C8-C98FE95AA831}" type="presParOf" srcId="{06F1877A-9143-4DAE-83C3-53916586ACA0}" destId="{814A2A96-82EB-4B05-B4FC-8CFC9693CA6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DC44CB-BEA4-4A06-AC36-686B6C4E4908}" type="doc">
      <dgm:prSet loTypeId="urn:microsoft.com/office/officeart/2005/8/layout/vList6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914DAE2C-D8E2-436E-8B86-DBF432A1AB81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es-CO" sz="2800" b="1" dirty="0">
              <a:latin typeface="Arial" panose="020B0604020202020204" pitchFamily="34" charset="0"/>
              <a:cs typeface="Arial" panose="020B0604020202020204" pitchFamily="34" charset="0"/>
            </a:rPr>
            <a:t>Criterios de inclusión</a:t>
          </a:r>
        </a:p>
      </dgm:t>
    </dgm:pt>
    <dgm:pt modelId="{312156D6-F7D4-469C-8939-F736BCE752AD}" type="sibTrans" cxnId="{F5763807-BB71-4244-930E-6E5A472BF44A}">
      <dgm:prSet/>
      <dgm:spPr/>
      <dgm:t>
        <a:bodyPr/>
        <a:lstStyle/>
        <a:p>
          <a:endParaRPr lang="es-CO"/>
        </a:p>
      </dgm:t>
    </dgm:pt>
    <dgm:pt modelId="{7130D162-52DC-4A73-9D2F-838A0F3A9583}" type="parTrans" cxnId="{F5763807-BB71-4244-930E-6E5A472BF44A}">
      <dgm:prSet/>
      <dgm:spPr/>
      <dgm:t>
        <a:bodyPr/>
        <a:lstStyle/>
        <a:p>
          <a:endParaRPr lang="es-CO"/>
        </a:p>
      </dgm:t>
    </dgm:pt>
    <dgm:pt modelId="{37522427-2A20-49B6-AF80-447C840390FE}">
      <dgm:prSet custT="1"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pPr algn="just"/>
          <a:r>
            <a:rPr lang="es-CO" sz="1400" dirty="0">
              <a:latin typeface="Arial" panose="020B0604020202020204" pitchFamily="34" charset="0"/>
              <a:cs typeface="Arial" panose="020B0604020202020204" pitchFamily="34" charset="0"/>
            </a:rPr>
            <a:t>Pacientes que </a:t>
          </a:r>
          <a:r>
            <a:rPr lang="es-CO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necesitan</a:t>
          </a:r>
          <a:r>
            <a:rPr lang="es-CO" sz="1400" dirty="0">
              <a:latin typeface="Arial" panose="020B0604020202020204" pitchFamily="34" charset="0"/>
              <a:cs typeface="Arial" panose="020B0604020202020204" pitchFamily="34" charset="0"/>
            </a:rPr>
            <a:t> cirugía de regularización de rebordes.</a:t>
          </a:r>
        </a:p>
      </dgm:t>
    </dgm:pt>
    <dgm:pt modelId="{2C4B4D2E-F8BE-4D1A-B95F-3D379D12CDC3}" type="parTrans" cxnId="{C58DC134-CC3E-4447-9B91-884FAB6EC7DF}">
      <dgm:prSet/>
      <dgm:spPr/>
      <dgm:t>
        <a:bodyPr/>
        <a:lstStyle/>
        <a:p>
          <a:endParaRPr lang="es-CO"/>
        </a:p>
      </dgm:t>
    </dgm:pt>
    <dgm:pt modelId="{BAF1768C-570A-4D43-9B7E-48B07443CD06}" type="sibTrans" cxnId="{C58DC134-CC3E-4447-9B91-884FAB6EC7DF}">
      <dgm:prSet/>
      <dgm:spPr/>
      <dgm:t>
        <a:bodyPr/>
        <a:lstStyle/>
        <a:p>
          <a:endParaRPr lang="es-CO"/>
        </a:p>
      </dgm:t>
    </dgm:pt>
    <dgm:pt modelId="{C3386631-E17B-4D96-8EE8-9A5716F3B139}">
      <dgm:prSet custT="1"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pPr algn="just"/>
          <a:r>
            <a:rPr lang="es-CO" sz="1400" dirty="0">
              <a:latin typeface="Arial" panose="020B0604020202020204" pitchFamily="34" charset="0"/>
              <a:cs typeface="Arial" panose="020B0604020202020204" pitchFamily="34" charset="0"/>
            </a:rPr>
            <a:t>Pacientes sanos y/o sistémicamente controlados.</a:t>
          </a:r>
        </a:p>
      </dgm:t>
    </dgm:pt>
    <dgm:pt modelId="{3C8A0953-3869-42C3-89EE-C607C07A4CBE}" type="parTrans" cxnId="{6B065751-A86A-46F5-8B86-5B3AEB331CE0}">
      <dgm:prSet/>
      <dgm:spPr/>
      <dgm:t>
        <a:bodyPr/>
        <a:lstStyle/>
        <a:p>
          <a:endParaRPr lang="es-CO"/>
        </a:p>
      </dgm:t>
    </dgm:pt>
    <dgm:pt modelId="{3EF7AB9A-129B-4448-AA05-379D25AB9652}" type="sibTrans" cxnId="{6B065751-A86A-46F5-8B86-5B3AEB331CE0}">
      <dgm:prSet/>
      <dgm:spPr/>
      <dgm:t>
        <a:bodyPr/>
        <a:lstStyle/>
        <a:p>
          <a:endParaRPr lang="es-CO"/>
        </a:p>
      </dgm:t>
    </dgm:pt>
    <dgm:pt modelId="{B673A107-106D-4A8C-BDFC-3451696816FE}">
      <dgm:prSet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pPr algn="l"/>
          <a:endParaRPr lang="es-CO" sz="1100" dirty="0"/>
        </a:p>
      </dgm:t>
    </dgm:pt>
    <dgm:pt modelId="{6C7BA934-3564-407D-AEF2-91F01F376DC8}" type="parTrans" cxnId="{4E1B5AF1-BB18-454D-AE25-DF9C7D5E05C1}">
      <dgm:prSet/>
      <dgm:spPr/>
      <dgm:t>
        <a:bodyPr/>
        <a:lstStyle/>
        <a:p>
          <a:endParaRPr lang="es-CO"/>
        </a:p>
      </dgm:t>
    </dgm:pt>
    <dgm:pt modelId="{73C6FCFD-368D-4175-9D45-625C52690E5F}" type="sibTrans" cxnId="{4E1B5AF1-BB18-454D-AE25-DF9C7D5E05C1}">
      <dgm:prSet/>
      <dgm:spPr/>
      <dgm:t>
        <a:bodyPr/>
        <a:lstStyle/>
        <a:p>
          <a:endParaRPr lang="es-CO"/>
        </a:p>
      </dgm:t>
    </dgm:pt>
    <dgm:pt modelId="{55A4A9EA-C11D-4BAD-979A-0FC2744CC0B8}">
      <dgm:prSet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pPr algn="l"/>
          <a:endParaRPr lang="es-CO" sz="1100"/>
        </a:p>
      </dgm:t>
    </dgm:pt>
    <dgm:pt modelId="{A60C565F-E151-448B-B5B3-EEF8277CBD4B}" type="parTrans" cxnId="{2E712AF5-12E4-4C5E-974C-751469C49F43}">
      <dgm:prSet/>
      <dgm:spPr/>
      <dgm:t>
        <a:bodyPr/>
        <a:lstStyle/>
        <a:p>
          <a:endParaRPr lang="es-CO"/>
        </a:p>
      </dgm:t>
    </dgm:pt>
    <dgm:pt modelId="{E7A80862-F00B-481B-9DAE-E23B3EAF4AC2}" type="sibTrans" cxnId="{2E712AF5-12E4-4C5E-974C-751469C49F43}">
      <dgm:prSet/>
      <dgm:spPr/>
      <dgm:t>
        <a:bodyPr/>
        <a:lstStyle/>
        <a:p>
          <a:endParaRPr lang="es-CO"/>
        </a:p>
      </dgm:t>
    </dgm:pt>
    <dgm:pt modelId="{BC164A32-51D5-44AA-8F5A-CA3A6CD7CB78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es-CO" sz="2800" b="1" dirty="0">
              <a:latin typeface="Arial" panose="020B0604020202020204" pitchFamily="34" charset="0"/>
              <a:cs typeface="Arial" panose="020B0604020202020204" pitchFamily="34" charset="0"/>
            </a:rPr>
            <a:t>Criterios de exclusión</a:t>
          </a:r>
        </a:p>
      </dgm:t>
    </dgm:pt>
    <dgm:pt modelId="{AC9D52FF-A1F9-4570-9D88-AED59889D16E}" type="parTrans" cxnId="{171B84EF-519A-4312-9ABD-9FA09FFFFC07}">
      <dgm:prSet/>
      <dgm:spPr/>
      <dgm:t>
        <a:bodyPr/>
        <a:lstStyle/>
        <a:p>
          <a:endParaRPr lang="es-CO"/>
        </a:p>
      </dgm:t>
    </dgm:pt>
    <dgm:pt modelId="{CC09450F-5507-4FBB-A4EC-CA9D866CB1E1}" type="sibTrans" cxnId="{171B84EF-519A-4312-9ABD-9FA09FFFFC07}">
      <dgm:prSet/>
      <dgm:spPr/>
      <dgm:t>
        <a:bodyPr/>
        <a:lstStyle/>
        <a:p>
          <a:endParaRPr lang="es-CO"/>
        </a:p>
      </dgm:t>
    </dgm:pt>
    <dgm:pt modelId="{C324103F-76A0-446F-9428-31B9B5BF6EAA}">
      <dgm:prSet custT="1"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pPr algn="just"/>
          <a:r>
            <a:rPr lang="es-CO" sz="1400" dirty="0">
              <a:latin typeface="Arial" panose="020B0604020202020204" pitchFamily="34" charset="0"/>
              <a:cs typeface="Arial" panose="020B0604020202020204" pitchFamily="34" charset="0"/>
            </a:rPr>
            <a:t>Fumadores</a:t>
          </a:r>
        </a:p>
      </dgm:t>
    </dgm:pt>
    <dgm:pt modelId="{2CA757E4-8561-49CD-A5A5-35260734DFB0}" type="parTrans" cxnId="{629EFCA0-E7FB-42AC-86E7-3451B220F01B}">
      <dgm:prSet/>
      <dgm:spPr/>
      <dgm:t>
        <a:bodyPr/>
        <a:lstStyle/>
        <a:p>
          <a:endParaRPr lang="es-CO"/>
        </a:p>
      </dgm:t>
    </dgm:pt>
    <dgm:pt modelId="{4DC99177-8A14-4A95-BDF3-1AD750065536}" type="sibTrans" cxnId="{629EFCA0-E7FB-42AC-86E7-3451B220F01B}">
      <dgm:prSet/>
      <dgm:spPr/>
      <dgm:t>
        <a:bodyPr/>
        <a:lstStyle/>
        <a:p>
          <a:endParaRPr lang="es-CO"/>
        </a:p>
      </dgm:t>
    </dgm:pt>
    <dgm:pt modelId="{64A46878-1814-4933-98AA-873A5EA2740B}">
      <dgm:prSet custT="1"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pPr algn="just"/>
          <a:r>
            <a:rPr lang="es-CO" sz="1400" dirty="0">
              <a:latin typeface="Arial" panose="020B0604020202020204" pitchFamily="34" charset="0"/>
              <a:cs typeface="Arial" panose="020B0604020202020204" pitchFamily="34" charset="0"/>
            </a:rPr>
            <a:t>Embarazadas.</a:t>
          </a:r>
        </a:p>
      </dgm:t>
    </dgm:pt>
    <dgm:pt modelId="{29C41711-829D-4940-9C5F-4B373479CF05}" type="parTrans" cxnId="{7EE37F33-9ABB-4A5D-9E1F-F7D5E80129FE}">
      <dgm:prSet/>
      <dgm:spPr/>
      <dgm:t>
        <a:bodyPr/>
        <a:lstStyle/>
        <a:p>
          <a:endParaRPr lang="es-CO"/>
        </a:p>
      </dgm:t>
    </dgm:pt>
    <dgm:pt modelId="{9784308D-780E-4A07-9407-8BEF308EDEB2}" type="sibTrans" cxnId="{7EE37F33-9ABB-4A5D-9E1F-F7D5E80129FE}">
      <dgm:prSet/>
      <dgm:spPr/>
      <dgm:t>
        <a:bodyPr/>
        <a:lstStyle/>
        <a:p>
          <a:endParaRPr lang="es-CO"/>
        </a:p>
      </dgm:t>
    </dgm:pt>
    <dgm:pt modelId="{0FCF86FA-3121-47A5-A454-E7DA967B6179}">
      <dgm:prSet custT="1"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pPr algn="just"/>
          <a:r>
            <a:rPr lang="es-CO" sz="1400" dirty="0">
              <a:latin typeface="Arial" panose="020B0604020202020204" pitchFamily="34" charset="0"/>
              <a:cs typeface="Arial" panose="020B0604020202020204" pitchFamily="34" charset="0"/>
            </a:rPr>
            <a:t>Medicación anticoagulante, </a:t>
          </a:r>
          <a:r>
            <a:rPr lang="es-CO" sz="1400" dirty="0" err="1">
              <a:latin typeface="Arial" panose="020B0604020202020204" pitchFamily="34" charset="0"/>
              <a:cs typeface="Arial" panose="020B0604020202020204" pitchFamily="34" charset="0"/>
            </a:rPr>
            <a:t>antiagregante</a:t>
          </a:r>
          <a:r>
            <a:rPr lang="es-CO" sz="1400" dirty="0">
              <a:latin typeface="Arial" panose="020B0604020202020204" pitchFamily="34" charset="0"/>
              <a:cs typeface="Arial" panose="020B0604020202020204" pitchFamily="34" charset="0"/>
            </a:rPr>
            <a:t>, corticoides, inmunosupresores.</a:t>
          </a:r>
        </a:p>
      </dgm:t>
    </dgm:pt>
    <dgm:pt modelId="{0C227915-55D8-4C4E-A6A0-1049C3838C1F}" type="parTrans" cxnId="{F71ED48B-4F63-4788-BBA3-5C2092D1A198}">
      <dgm:prSet/>
      <dgm:spPr/>
      <dgm:t>
        <a:bodyPr/>
        <a:lstStyle/>
        <a:p>
          <a:endParaRPr lang="es-CO"/>
        </a:p>
      </dgm:t>
    </dgm:pt>
    <dgm:pt modelId="{D6DC27DD-158E-4CFA-8D7B-D68A2ED82214}" type="sibTrans" cxnId="{F71ED48B-4F63-4788-BBA3-5C2092D1A198}">
      <dgm:prSet/>
      <dgm:spPr/>
      <dgm:t>
        <a:bodyPr/>
        <a:lstStyle/>
        <a:p>
          <a:endParaRPr lang="es-CO"/>
        </a:p>
      </dgm:t>
    </dgm:pt>
    <dgm:pt modelId="{127804FD-5FC9-4B93-83FA-B9C66A9E4957}">
      <dgm:prSet custT="1"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pPr algn="just"/>
          <a:r>
            <a:rPr lang="es-CO" sz="1400" dirty="0">
              <a:latin typeface="Arial" panose="020B0604020202020204" pitchFamily="34" charset="0"/>
              <a:cs typeface="Arial" panose="020B0604020202020204" pitchFamily="34" charset="0"/>
            </a:rPr>
            <a:t>Pacientes con enfermedades sistémicas no controladas.</a:t>
          </a:r>
        </a:p>
      </dgm:t>
    </dgm:pt>
    <dgm:pt modelId="{ED3D67D2-CAB8-4C6F-855E-2B6A9EF3C606}" type="parTrans" cxnId="{F9626654-E2B5-4E5D-B6F6-581A97514532}">
      <dgm:prSet/>
      <dgm:spPr/>
      <dgm:t>
        <a:bodyPr/>
        <a:lstStyle/>
        <a:p>
          <a:endParaRPr lang="es-CO"/>
        </a:p>
      </dgm:t>
    </dgm:pt>
    <dgm:pt modelId="{09361CE9-1D39-42EE-B3DD-FD06FCB53A0F}" type="sibTrans" cxnId="{F9626654-E2B5-4E5D-B6F6-581A97514532}">
      <dgm:prSet/>
      <dgm:spPr/>
      <dgm:t>
        <a:bodyPr/>
        <a:lstStyle/>
        <a:p>
          <a:endParaRPr lang="es-CO"/>
        </a:p>
      </dgm:t>
    </dgm:pt>
    <dgm:pt modelId="{6CB166FB-D672-4220-B31E-9F18B36CC490}">
      <dgm:prSet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pPr algn="l"/>
          <a:endParaRPr lang="es-CO" sz="1100" dirty="0"/>
        </a:p>
      </dgm:t>
    </dgm:pt>
    <dgm:pt modelId="{68DDEE4B-4BAB-4261-B393-D4A197FC9F70}" type="parTrans" cxnId="{28930804-3979-4745-B7BD-33433E83F6C0}">
      <dgm:prSet/>
      <dgm:spPr/>
      <dgm:t>
        <a:bodyPr/>
        <a:lstStyle/>
        <a:p>
          <a:endParaRPr lang="es-CO"/>
        </a:p>
      </dgm:t>
    </dgm:pt>
    <dgm:pt modelId="{05FD71C3-10A2-49A3-BE7D-CCC5A482DFF0}" type="sibTrans" cxnId="{28930804-3979-4745-B7BD-33433E83F6C0}">
      <dgm:prSet/>
      <dgm:spPr/>
      <dgm:t>
        <a:bodyPr/>
        <a:lstStyle/>
        <a:p>
          <a:endParaRPr lang="es-CO"/>
        </a:p>
      </dgm:t>
    </dgm:pt>
    <dgm:pt modelId="{361D977B-9F6F-4E46-BBE0-65F726C4A26C}">
      <dgm:prSet custT="1"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pPr algn="just"/>
          <a:endParaRPr lang="es-CO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029910-406C-47B6-9038-CE8D4615E125}" type="parTrans" cxnId="{45BF5441-7BEF-4666-AA6D-B6848AD911F5}">
      <dgm:prSet/>
      <dgm:spPr/>
      <dgm:t>
        <a:bodyPr/>
        <a:lstStyle/>
        <a:p>
          <a:endParaRPr lang="es-CO"/>
        </a:p>
      </dgm:t>
    </dgm:pt>
    <dgm:pt modelId="{E619CA79-4B13-4CF0-965F-665BDEFB9477}" type="sibTrans" cxnId="{45BF5441-7BEF-4666-AA6D-B6848AD911F5}">
      <dgm:prSet/>
      <dgm:spPr/>
      <dgm:t>
        <a:bodyPr/>
        <a:lstStyle/>
        <a:p>
          <a:endParaRPr lang="es-CO"/>
        </a:p>
      </dgm:t>
    </dgm:pt>
    <dgm:pt modelId="{CA5D3A18-60B1-40F6-B5BA-AAA26E1A5465}">
      <dgm:prSet custT="1"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pPr algn="just"/>
          <a:endParaRPr lang="es-CO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4BF51A-ADE8-4DE9-9D20-F2E3B59C0F27}" type="parTrans" cxnId="{1880DC19-9B18-4FD1-8BBE-594C91445C78}">
      <dgm:prSet/>
      <dgm:spPr/>
      <dgm:t>
        <a:bodyPr/>
        <a:lstStyle/>
        <a:p>
          <a:endParaRPr lang="es-CO"/>
        </a:p>
      </dgm:t>
    </dgm:pt>
    <dgm:pt modelId="{5ADBC4D0-D83F-4341-A001-047F9A154EB7}" type="sibTrans" cxnId="{1880DC19-9B18-4FD1-8BBE-594C91445C78}">
      <dgm:prSet/>
      <dgm:spPr/>
      <dgm:t>
        <a:bodyPr/>
        <a:lstStyle/>
        <a:p>
          <a:endParaRPr lang="es-CO"/>
        </a:p>
      </dgm:t>
    </dgm:pt>
    <dgm:pt modelId="{F349E064-0F53-4169-B0B6-F8FC8AEF2EB1}" type="pres">
      <dgm:prSet presAssocID="{20DC44CB-BEA4-4A06-AC36-686B6C4E490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8D958D54-DF94-43BC-AA59-4A2F62D88600}" type="pres">
      <dgm:prSet presAssocID="{914DAE2C-D8E2-436E-8B86-DBF432A1AB81}" presName="linNode" presStyleCnt="0"/>
      <dgm:spPr/>
    </dgm:pt>
    <dgm:pt modelId="{C0E442CF-19E8-4CD3-9218-CD3B6019FEDA}" type="pres">
      <dgm:prSet presAssocID="{914DAE2C-D8E2-436E-8B86-DBF432A1AB81}" presName="parentShp" presStyleLbl="node1" presStyleIdx="0" presStyleCnt="2" custLinFactNeighborX="-83683" custLinFactNeighborY="273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310CC65-4ADE-49B4-B8E2-DC6DD89B68C3}" type="pres">
      <dgm:prSet presAssocID="{914DAE2C-D8E2-436E-8B86-DBF432A1AB8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8B0171D-ED71-48BE-BF52-421C38E4665D}" type="pres">
      <dgm:prSet presAssocID="{312156D6-F7D4-469C-8939-F736BCE752AD}" presName="spacing" presStyleCnt="0"/>
      <dgm:spPr/>
    </dgm:pt>
    <dgm:pt modelId="{38625FAC-91B4-485B-AC1D-278F3A1CC4D7}" type="pres">
      <dgm:prSet presAssocID="{BC164A32-51D5-44AA-8F5A-CA3A6CD7CB78}" presName="linNode" presStyleCnt="0"/>
      <dgm:spPr/>
    </dgm:pt>
    <dgm:pt modelId="{A8A180D3-DF76-47B4-BF08-44D4FADFBBAB}" type="pres">
      <dgm:prSet presAssocID="{BC164A32-51D5-44AA-8F5A-CA3A6CD7CB78}" presName="parentShp" presStyleLbl="node1" presStyleIdx="1" presStyleCnt="2" custLinFactNeighborX="-1073" custLinFactNeighborY="-445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8DCEB00-1967-4DFF-A0F7-9D3E31CF2BDF}" type="pres">
      <dgm:prSet presAssocID="{BC164A32-51D5-44AA-8F5A-CA3A6CD7CB78}" presName="childShp" presStyleLbl="bgAccFollowNode1" presStyleIdx="1" presStyleCnt="2" custLinFactNeighborX="-589" custLinFactNeighborY="2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9626654-E2B5-4E5D-B6F6-581A97514532}" srcId="{BC164A32-51D5-44AA-8F5A-CA3A6CD7CB78}" destId="{127804FD-5FC9-4B93-83FA-B9C66A9E4957}" srcOrd="3" destOrd="0" parTransId="{ED3D67D2-CAB8-4C6F-855E-2B6A9EF3C606}" sibTransId="{09361CE9-1D39-42EE-B3DD-FD06FCB53A0F}"/>
    <dgm:cxn modelId="{71AEE068-97F8-4151-B0FF-386B95EB7AE1}" type="presOf" srcId="{BC164A32-51D5-44AA-8F5A-CA3A6CD7CB78}" destId="{A8A180D3-DF76-47B4-BF08-44D4FADFBBAB}" srcOrd="0" destOrd="0" presId="urn:microsoft.com/office/officeart/2005/8/layout/vList6"/>
    <dgm:cxn modelId="{F71ED48B-4F63-4788-BBA3-5C2092D1A198}" srcId="{BC164A32-51D5-44AA-8F5A-CA3A6CD7CB78}" destId="{0FCF86FA-3121-47A5-A454-E7DA967B6179}" srcOrd="2" destOrd="0" parTransId="{0C227915-55D8-4C4E-A6A0-1049C3838C1F}" sibTransId="{D6DC27DD-158E-4CFA-8D7B-D68A2ED82214}"/>
    <dgm:cxn modelId="{AC1BFBE7-70F7-426C-B02F-8756AEF2A374}" type="presOf" srcId="{C324103F-76A0-446F-9428-31B9B5BF6EAA}" destId="{68DCEB00-1967-4DFF-A0F7-9D3E31CF2BDF}" srcOrd="0" destOrd="0" presId="urn:microsoft.com/office/officeart/2005/8/layout/vList6"/>
    <dgm:cxn modelId="{FE5532D7-DBE2-492D-AA06-1DA015986B89}" type="presOf" srcId="{20DC44CB-BEA4-4A06-AC36-686B6C4E4908}" destId="{F349E064-0F53-4169-B0B6-F8FC8AEF2EB1}" srcOrd="0" destOrd="0" presId="urn:microsoft.com/office/officeart/2005/8/layout/vList6"/>
    <dgm:cxn modelId="{9013A937-1CB4-4C34-ABAF-6287C9A144C1}" type="presOf" srcId="{361D977B-9F6F-4E46-BBE0-65F726C4A26C}" destId="{B310CC65-4ADE-49B4-B8E2-DC6DD89B68C3}" srcOrd="0" destOrd="2" presId="urn:microsoft.com/office/officeart/2005/8/layout/vList6"/>
    <dgm:cxn modelId="{FB9048AE-7773-4A1B-A9DA-1135420E5A0C}" type="presOf" srcId="{55A4A9EA-C11D-4BAD-979A-0FC2744CC0B8}" destId="{B310CC65-4ADE-49B4-B8E2-DC6DD89B68C3}" srcOrd="0" destOrd="5" presId="urn:microsoft.com/office/officeart/2005/8/layout/vList6"/>
    <dgm:cxn modelId="{4E1B5AF1-BB18-454D-AE25-DF9C7D5E05C1}" srcId="{914DAE2C-D8E2-436E-8B86-DBF432A1AB81}" destId="{B673A107-106D-4A8C-BDFC-3451696816FE}" srcOrd="4" destOrd="0" parTransId="{6C7BA934-3564-407D-AEF2-91F01F376DC8}" sibTransId="{73C6FCFD-368D-4175-9D45-625C52690E5F}"/>
    <dgm:cxn modelId="{42243DB6-5E92-4CC7-81E0-5E3DB9126895}" type="presOf" srcId="{6CB166FB-D672-4220-B31E-9F18B36CC490}" destId="{68DCEB00-1967-4DFF-A0F7-9D3E31CF2BDF}" srcOrd="0" destOrd="4" presId="urn:microsoft.com/office/officeart/2005/8/layout/vList6"/>
    <dgm:cxn modelId="{629EFCA0-E7FB-42AC-86E7-3451B220F01B}" srcId="{BC164A32-51D5-44AA-8F5A-CA3A6CD7CB78}" destId="{C324103F-76A0-446F-9428-31B9B5BF6EAA}" srcOrd="0" destOrd="0" parTransId="{2CA757E4-8561-49CD-A5A5-35260734DFB0}" sibTransId="{4DC99177-8A14-4A95-BDF3-1AD750065536}"/>
    <dgm:cxn modelId="{6B065751-A86A-46F5-8B86-5B3AEB331CE0}" srcId="{914DAE2C-D8E2-436E-8B86-DBF432A1AB81}" destId="{C3386631-E17B-4D96-8EE8-9A5716F3B139}" srcOrd="3" destOrd="0" parTransId="{3C8A0953-3869-42C3-89EE-C607C07A4CBE}" sibTransId="{3EF7AB9A-129B-4448-AA05-379D25AB9652}"/>
    <dgm:cxn modelId="{4B431661-9BAB-42AD-B016-3F761DD5ED79}" type="presOf" srcId="{64A46878-1814-4933-98AA-873A5EA2740B}" destId="{68DCEB00-1967-4DFF-A0F7-9D3E31CF2BDF}" srcOrd="0" destOrd="1" presId="urn:microsoft.com/office/officeart/2005/8/layout/vList6"/>
    <dgm:cxn modelId="{71785DF5-5738-4981-BFBA-6F265A12E7E0}" type="presOf" srcId="{B673A107-106D-4A8C-BDFC-3451696816FE}" destId="{B310CC65-4ADE-49B4-B8E2-DC6DD89B68C3}" srcOrd="0" destOrd="4" presId="urn:microsoft.com/office/officeart/2005/8/layout/vList6"/>
    <dgm:cxn modelId="{45BF5441-7BEF-4666-AA6D-B6848AD911F5}" srcId="{914DAE2C-D8E2-436E-8B86-DBF432A1AB81}" destId="{361D977B-9F6F-4E46-BBE0-65F726C4A26C}" srcOrd="2" destOrd="0" parTransId="{3B029910-406C-47B6-9038-CE8D4615E125}" sibTransId="{E619CA79-4B13-4CF0-965F-665BDEFB9477}"/>
    <dgm:cxn modelId="{62A3EB19-31ED-40F8-A570-77E8C47CAF64}" type="presOf" srcId="{0FCF86FA-3121-47A5-A454-E7DA967B6179}" destId="{68DCEB00-1967-4DFF-A0F7-9D3E31CF2BDF}" srcOrd="0" destOrd="2" presId="urn:microsoft.com/office/officeart/2005/8/layout/vList6"/>
    <dgm:cxn modelId="{72E73B03-E017-498D-BB6A-EED5BAF0411F}" type="presOf" srcId="{CA5D3A18-60B1-40F6-B5BA-AAA26E1A5465}" destId="{B310CC65-4ADE-49B4-B8E2-DC6DD89B68C3}" srcOrd="0" destOrd="0" presId="urn:microsoft.com/office/officeart/2005/8/layout/vList6"/>
    <dgm:cxn modelId="{171B84EF-519A-4312-9ABD-9FA09FFFFC07}" srcId="{20DC44CB-BEA4-4A06-AC36-686B6C4E4908}" destId="{BC164A32-51D5-44AA-8F5A-CA3A6CD7CB78}" srcOrd="1" destOrd="0" parTransId="{AC9D52FF-A1F9-4570-9D88-AED59889D16E}" sibTransId="{CC09450F-5507-4FBB-A4EC-CA9D866CB1E1}"/>
    <dgm:cxn modelId="{B41C66B9-BB75-42E8-BD16-475B69E10A85}" type="presOf" srcId="{127804FD-5FC9-4B93-83FA-B9C66A9E4957}" destId="{68DCEB00-1967-4DFF-A0F7-9D3E31CF2BDF}" srcOrd="0" destOrd="3" presId="urn:microsoft.com/office/officeart/2005/8/layout/vList6"/>
    <dgm:cxn modelId="{EF607AFE-7880-4BE6-B64B-C2D84D14A17F}" type="presOf" srcId="{C3386631-E17B-4D96-8EE8-9A5716F3B139}" destId="{B310CC65-4ADE-49B4-B8E2-DC6DD89B68C3}" srcOrd="0" destOrd="3" presId="urn:microsoft.com/office/officeart/2005/8/layout/vList6"/>
    <dgm:cxn modelId="{C58DC134-CC3E-4447-9B91-884FAB6EC7DF}" srcId="{914DAE2C-D8E2-436E-8B86-DBF432A1AB81}" destId="{37522427-2A20-49B6-AF80-447C840390FE}" srcOrd="1" destOrd="0" parTransId="{2C4B4D2E-F8BE-4D1A-B95F-3D379D12CDC3}" sibTransId="{BAF1768C-570A-4D43-9B7E-48B07443CD06}"/>
    <dgm:cxn modelId="{2E712AF5-12E4-4C5E-974C-751469C49F43}" srcId="{914DAE2C-D8E2-436E-8B86-DBF432A1AB81}" destId="{55A4A9EA-C11D-4BAD-979A-0FC2744CC0B8}" srcOrd="5" destOrd="0" parTransId="{A60C565F-E151-448B-B5B3-EEF8277CBD4B}" sibTransId="{E7A80862-F00B-481B-9DAE-E23B3EAF4AC2}"/>
    <dgm:cxn modelId="{1880DC19-9B18-4FD1-8BBE-594C91445C78}" srcId="{914DAE2C-D8E2-436E-8B86-DBF432A1AB81}" destId="{CA5D3A18-60B1-40F6-B5BA-AAA26E1A5465}" srcOrd="0" destOrd="0" parTransId="{244BF51A-ADE8-4DE9-9D20-F2E3B59C0F27}" sibTransId="{5ADBC4D0-D83F-4341-A001-047F9A154EB7}"/>
    <dgm:cxn modelId="{86F56297-5917-4D65-B260-FD1DD50CD3D4}" type="presOf" srcId="{914DAE2C-D8E2-436E-8B86-DBF432A1AB81}" destId="{C0E442CF-19E8-4CD3-9218-CD3B6019FEDA}" srcOrd="0" destOrd="0" presId="urn:microsoft.com/office/officeart/2005/8/layout/vList6"/>
    <dgm:cxn modelId="{7746FD63-83F1-46DE-94FA-996577D832BD}" type="presOf" srcId="{37522427-2A20-49B6-AF80-447C840390FE}" destId="{B310CC65-4ADE-49B4-B8E2-DC6DD89B68C3}" srcOrd="0" destOrd="1" presId="urn:microsoft.com/office/officeart/2005/8/layout/vList6"/>
    <dgm:cxn modelId="{28930804-3979-4745-B7BD-33433E83F6C0}" srcId="{BC164A32-51D5-44AA-8F5A-CA3A6CD7CB78}" destId="{6CB166FB-D672-4220-B31E-9F18B36CC490}" srcOrd="4" destOrd="0" parTransId="{68DDEE4B-4BAB-4261-B393-D4A197FC9F70}" sibTransId="{05FD71C3-10A2-49A3-BE7D-CCC5A482DFF0}"/>
    <dgm:cxn modelId="{F5763807-BB71-4244-930E-6E5A472BF44A}" srcId="{20DC44CB-BEA4-4A06-AC36-686B6C4E4908}" destId="{914DAE2C-D8E2-436E-8B86-DBF432A1AB81}" srcOrd="0" destOrd="0" parTransId="{7130D162-52DC-4A73-9D2F-838A0F3A9583}" sibTransId="{312156D6-F7D4-469C-8939-F736BCE752AD}"/>
    <dgm:cxn modelId="{7EE37F33-9ABB-4A5D-9E1F-F7D5E80129FE}" srcId="{BC164A32-51D5-44AA-8F5A-CA3A6CD7CB78}" destId="{64A46878-1814-4933-98AA-873A5EA2740B}" srcOrd="1" destOrd="0" parTransId="{29C41711-829D-4940-9C5F-4B373479CF05}" sibTransId="{9784308D-780E-4A07-9407-8BEF308EDEB2}"/>
    <dgm:cxn modelId="{9F201E7E-3D62-4831-9F0D-E4E36AEF02CB}" type="presParOf" srcId="{F349E064-0F53-4169-B0B6-F8FC8AEF2EB1}" destId="{8D958D54-DF94-43BC-AA59-4A2F62D88600}" srcOrd="0" destOrd="0" presId="urn:microsoft.com/office/officeart/2005/8/layout/vList6"/>
    <dgm:cxn modelId="{E3F5F2BA-BE60-4757-9E47-4365347E0B2E}" type="presParOf" srcId="{8D958D54-DF94-43BC-AA59-4A2F62D88600}" destId="{C0E442CF-19E8-4CD3-9218-CD3B6019FEDA}" srcOrd="0" destOrd="0" presId="urn:microsoft.com/office/officeart/2005/8/layout/vList6"/>
    <dgm:cxn modelId="{ED212471-1ED4-4EDF-B120-716256E3F483}" type="presParOf" srcId="{8D958D54-DF94-43BC-AA59-4A2F62D88600}" destId="{B310CC65-4ADE-49B4-B8E2-DC6DD89B68C3}" srcOrd="1" destOrd="0" presId="urn:microsoft.com/office/officeart/2005/8/layout/vList6"/>
    <dgm:cxn modelId="{89AABF4B-716B-498B-9429-AE4DE966B992}" type="presParOf" srcId="{F349E064-0F53-4169-B0B6-F8FC8AEF2EB1}" destId="{48B0171D-ED71-48BE-BF52-421C38E4665D}" srcOrd="1" destOrd="0" presId="urn:microsoft.com/office/officeart/2005/8/layout/vList6"/>
    <dgm:cxn modelId="{208A952A-578A-472D-8D29-9D6F08EFF1F3}" type="presParOf" srcId="{F349E064-0F53-4169-B0B6-F8FC8AEF2EB1}" destId="{38625FAC-91B4-485B-AC1D-278F3A1CC4D7}" srcOrd="2" destOrd="0" presId="urn:microsoft.com/office/officeart/2005/8/layout/vList6"/>
    <dgm:cxn modelId="{BED520D5-6AEC-4C1F-9AE1-D38356FF6D24}" type="presParOf" srcId="{38625FAC-91B4-485B-AC1D-278F3A1CC4D7}" destId="{A8A180D3-DF76-47B4-BF08-44D4FADFBBAB}" srcOrd="0" destOrd="0" presId="urn:microsoft.com/office/officeart/2005/8/layout/vList6"/>
    <dgm:cxn modelId="{F6AA6B5F-4558-4368-A087-8DB88D905868}" type="presParOf" srcId="{38625FAC-91B4-485B-AC1D-278F3A1CC4D7}" destId="{68DCEB00-1967-4DFF-A0F7-9D3E31CF2BD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B0E6FF-9086-4427-AF30-EFF358D8E8BB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O"/>
        </a:p>
      </dgm:t>
    </dgm:pt>
    <dgm:pt modelId="{4A1AD3FB-4FD3-4B87-AB55-BC8834A5ACD5}">
      <dgm:prSet phldrT="[Texto]" custT="1"/>
      <dgm:spPr>
        <a:ln>
          <a:solidFill>
            <a:srgbClr val="FF0000"/>
          </a:solidFill>
        </a:ln>
      </dgm:spPr>
      <dgm:t>
        <a:bodyPr/>
        <a:lstStyle/>
        <a:p>
          <a:pPr algn="just"/>
          <a:r>
            <a:rPr lang="es-CO" sz="1600" dirty="0">
              <a:latin typeface="Arial "/>
            </a:rPr>
            <a:t>Después de la cirugía se </a:t>
          </a:r>
          <a:r>
            <a:rPr lang="es-CO" sz="1600" dirty="0" smtClean="0">
              <a:latin typeface="Arial "/>
            </a:rPr>
            <a:t>colocó </a:t>
          </a:r>
          <a:r>
            <a:rPr lang="es-CO" sz="1600" dirty="0">
              <a:latin typeface="Arial "/>
            </a:rPr>
            <a:t>el Plasma rico en plaquetas</a:t>
          </a:r>
        </a:p>
      </dgm:t>
    </dgm:pt>
    <dgm:pt modelId="{B2208225-0F95-4725-BBA4-F5505A25AF8B}" type="parTrans" cxnId="{6A955705-4DE6-4C54-91AD-90A407C76203}">
      <dgm:prSet/>
      <dgm:spPr/>
      <dgm:t>
        <a:bodyPr/>
        <a:lstStyle/>
        <a:p>
          <a:endParaRPr lang="es-CO"/>
        </a:p>
      </dgm:t>
    </dgm:pt>
    <dgm:pt modelId="{EA9C43A8-07CF-42BB-AD75-D8DBE2449039}" type="sibTrans" cxnId="{6A955705-4DE6-4C54-91AD-90A407C76203}">
      <dgm:prSet/>
      <dgm:spPr/>
      <dgm:t>
        <a:bodyPr/>
        <a:lstStyle/>
        <a:p>
          <a:endParaRPr lang="es-CO"/>
        </a:p>
      </dgm:t>
    </dgm:pt>
    <dgm:pt modelId="{52B8BBF8-92F7-4E7C-83C7-509589D1365B}">
      <dgm:prSet phldrT="[Texto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s-CO" sz="1600" dirty="0">
              <a:latin typeface="Arial "/>
            </a:rPr>
            <a:t>Se </a:t>
          </a:r>
          <a:r>
            <a:rPr lang="es-CO" sz="1600" dirty="0" smtClean="0">
              <a:latin typeface="Arial "/>
            </a:rPr>
            <a:t>cerró </a:t>
          </a:r>
          <a:r>
            <a:rPr lang="es-CO" sz="1600" dirty="0">
              <a:latin typeface="Arial "/>
            </a:rPr>
            <a:t>el colgajo con sutura</a:t>
          </a:r>
        </a:p>
      </dgm:t>
    </dgm:pt>
    <dgm:pt modelId="{58D4A44C-F9AF-4EA2-8B06-DD838305D247}" type="parTrans" cxnId="{53D7BD50-7F56-4D18-B9DB-7C247A7810D2}">
      <dgm:prSet/>
      <dgm:spPr/>
      <dgm:t>
        <a:bodyPr/>
        <a:lstStyle/>
        <a:p>
          <a:endParaRPr lang="es-CO"/>
        </a:p>
      </dgm:t>
    </dgm:pt>
    <dgm:pt modelId="{603242BA-1FD5-48D3-88B3-A99A3C80A31E}" type="sibTrans" cxnId="{53D7BD50-7F56-4D18-B9DB-7C247A7810D2}">
      <dgm:prSet/>
      <dgm:spPr/>
      <dgm:t>
        <a:bodyPr/>
        <a:lstStyle/>
        <a:p>
          <a:endParaRPr lang="es-CO"/>
        </a:p>
      </dgm:t>
    </dgm:pt>
    <dgm:pt modelId="{8D5EB712-C09B-4EB3-8493-D70FB0FDE110}">
      <dgm:prSet custT="1"/>
      <dgm:spPr>
        <a:ln>
          <a:solidFill>
            <a:srgbClr val="FF0000"/>
          </a:solidFill>
        </a:ln>
      </dgm:spPr>
      <dgm:t>
        <a:bodyPr/>
        <a:lstStyle/>
        <a:p>
          <a:pPr algn="just"/>
          <a:r>
            <a:rPr lang="es-CO" sz="1600" dirty="0">
              <a:latin typeface="Arial" panose="020B0604020202020204" pitchFamily="34" charset="0"/>
              <a:cs typeface="Arial" panose="020B0604020202020204" pitchFamily="34" charset="0"/>
            </a:rPr>
            <a:t>Las cirugías fueron ejecutadas por dos cirujanos orales, calibrados en la técnica quirúrgica</a:t>
          </a:r>
        </a:p>
      </dgm:t>
    </dgm:pt>
    <dgm:pt modelId="{B25C5233-6A5D-4710-9DB8-362CBBA384BA}" type="parTrans" cxnId="{D821603C-85F1-4EDF-8ED4-565F8492006F}">
      <dgm:prSet/>
      <dgm:spPr/>
      <dgm:t>
        <a:bodyPr/>
        <a:lstStyle/>
        <a:p>
          <a:endParaRPr lang="es-CO"/>
        </a:p>
      </dgm:t>
    </dgm:pt>
    <dgm:pt modelId="{3E98565F-66F0-4265-9D2D-BCAA8F63D32A}" type="sibTrans" cxnId="{D821603C-85F1-4EDF-8ED4-565F8492006F}">
      <dgm:prSet/>
      <dgm:spPr/>
      <dgm:t>
        <a:bodyPr/>
        <a:lstStyle/>
        <a:p>
          <a:endParaRPr lang="es-CO"/>
        </a:p>
      </dgm:t>
    </dgm:pt>
    <dgm:pt modelId="{426F3166-4644-4556-B063-7D07A39D63B0}" type="pres">
      <dgm:prSet presAssocID="{53B0E6FF-9086-4427-AF30-EFF358D8E8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4A9C69C-EEF9-4F02-89BB-EB3141865077}" type="pres">
      <dgm:prSet presAssocID="{8D5EB712-C09B-4EB3-8493-D70FB0FDE110}" presName="parentLin" presStyleCnt="0"/>
      <dgm:spPr/>
    </dgm:pt>
    <dgm:pt modelId="{765EC683-8864-461E-9CD4-4023CCC979BC}" type="pres">
      <dgm:prSet presAssocID="{8D5EB712-C09B-4EB3-8493-D70FB0FDE110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F5AAFA35-22C6-4483-A701-D143A7A01904}" type="pres">
      <dgm:prSet presAssocID="{8D5EB712-C09B-4EB3-8493-D70FB0FDE11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B7C5D50-5D87-48DA-9766-B2D971C9DD5D}" type="pres">
      <dgm:prSet presAssocID="{8D5EB712-C09B-4EB3-8493-D70FB0FDE110}" presName="negativeSpace" presStyleCnt="0"/>
      <dgm:spPr/>
    </dgm:pt>
    <dgm:pt modelId="{5D1DC7C3-3428-4438-8A2B-11B142B3DCA0}" type="pres">
      <dgm:prSet presAssocID="{8D5EB712-C09B-4EB3-8493-D70FB0FDE110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340EAFDF-7C9E-4A38-A55E-246286B9E639}" type="pres">
      <dgm:prSet presAssocID="{3E98565F-66F0-4265-9D2D-BCAA8F63D32A}" presName="spaceBetweenRectangles" presStyleCnt="0"/>
      <dgm:spPr/>
    </dgm:pt>
    <dgm:pt modelId="{C1934772-96DD-4B11-A5F4-4C0BFB6F038C}" type="pres">
      <dgm:prSet presAssocID="{4A1AD3FB-4FD3-4B87-AB55-BC8834A5ACD5}" presName="parentLin" presStyleCnt="0"/>
      <dgm:spPr/>
    </dgm:pt>
    <dgm:pt modelId="{2BB5DF27-DF3B-4E7C-BB29-70194CB28B07}" type="pres">
      <dgm:prSet presAssocID="{4A1AD3FB-4FD3-4B87-AB55-BC8834A5ACD5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5AA5924D-1440-494F-BF27-046000D874A0}" type="pres">
      <dgm:prSet presAssocID="{4A1AD3FB-4FD3-4B87-AB55-BC8834A5ACD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3D3C6BC-6C42-4433-AE61-884B971393D4}" type="pres">
      <dgm:prSet presAssocID="{4A1AD3FB-4FD3-4B87-AB55-BC8834A5ACD5}" presName="negativeSpace" presStyleCnt="0"/>
      <dgm:spPr/>
    </dgm:pt>
    <dgm:pt modelId="{60E8730D-B100-4D52-8830-16C2A3071620}" type="pres">
      <dgm:prSet presAssocID="{4A1AD3FB-4FD3-4B87-AB55-BC8834A5ACD5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95ADB254-8E71-463C-A187-ECEF2DA17F38}" type="pres">
      <dgm:prSet presAssocID="{EA9C43A8-07CF-42BB-AD75-D8DBE2449039}" presName="spaceBetweenRectangles" presStyleCnt="0"/>
      <dgm:spPr/>
    </dgm:pt>
    <dgm:pt modelId="{69BAC7BA-7DD2-4594-A0AE-C8209D04D9E2}" type="pres">
      <dgm:prSet presAssocID="{52B8BBF8-92F7-4E7C-83C7-509589D1365B}" presName="parentLin" presStyleCnt="0"/>
      <dgm:spPr/>
    </dgm:pt>
    <dgm:pt modelId="{52A27A13-AFF3-479B-BFA2-8865258FFED6}" type="pres">
      <dgm:prSet presAssocID="{52B8BBF8-92F7-4E7C-83C7-509589D1365B}" presName="parentLeftMargin" presStyleLbl="node1" presStyleIdx="1" presStyleCnt="3"/>
      <dgm:spPr/>
      <dgm:t>
        <a:bodyPr/>
        <a:lstStyle/>
        <a:p>
          <a:endParaRPr lang="es-CO"/>
        </a:p>
      </dgm:t>
    </dgm:pt>
    <dgm:pt modelId="{D8FCFF36-5EC3-41BC-88F5-BB4176359335}" type="pres">
      <dgm:prSet presAssocID="{52B8BBF8-92F7-4E7C-83C7-509589D1365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CFB1D23-35EB-48FC-B8CD-750EA77BBC82}" type="pres">
      <dgm:prSet presAssocID="{52B8BBF8-92F7-4E7C-83C7-509589D1365B}" presName="negativeSpace" presStyleCnt="0"/>
      <dgm:spPr/>
    </dgm:pt>
    <dgm:pt modelId="{D1FF3E85-410C-44F0-8FEA-519B172B4BC1}" type="pres">
      <dgm:prSet presAssocID="{52B8BBF8-92F7-4E7C-83C7-509589D1365B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</dgm:ptLst>
  <dgm:cxnLst>
    <dgm:cxn modelId="{BFFBC745-41AF-4E6F-BD44-CA7704D1CBF7}" type="presOf" srcId="{52B8BBF8-92F7-4E7C-83C7-509589D1365B}" destId="{52A27A13-AFF3-479B-BFA2-8865258FFED6}" srcOrd="0" destOrd="0" presId="urn:microsoft.com/office/officeart/2005/8/layout/list1"/>
    <dgm:cxn modelId="{6A955705-4DE6-4C54-91AD-90A407C76203}" srcId="{53B0E6FF-9086-4427-AF30-EFF358D8E8BB}" destId="{4A1AD3FB-4FD3-4B87-AB55-BC8834A5ACD5}" srcOrd="1" destOrd="0" parTransId="{B2208225-0F95-4725-BBA4-F5505A25AF8B}" sibTransId="{EA9C43A8-07CF-42BB-AD75-D8DBE2449039}"/>
    <dgm:cxn modelId="{127F8503-492C-408F-A977-D9057368DE76}" type="presOf" srcId="{52B8BBF8-92F7-4E7C-83C7-509589D1365B}" destId="{D8FCFF36-5EC3-41BC-88F5-BB4176359335}" srcOrd="1" destOrd="0" presId="urn:microsoft.com/office/officeart/2005/8/layout/list1"/>
    <dgm:cxn modelId="{3F267358-95FB-4B0D-B3E2-4F8258229031}" type="presOf" srcId="{8D5EB712-C09B-4EB3-8493-D70FB0FDE110}" destId="{765EC683-8864-461E-9CD4-4023CCC979BC}" srcOrd="0" destOrd="0" presId="urn:microsoft.com/office/officeart/2005/8/layout/list1"/>
    <dgm:cxn modelId="{53D7BD50-7F56-4D18-B9DB-7C247A7810D2}" srcId="{53B0E6FF-9086-4427-AF30-EFF358D8E8BB}" destId="{52B8BBF8-92F7-4E7C-83C7-509589D1365B}" srcOrd="2" destOrd="0" parTransId="{58D4A44C-F9AF-4EA2-8B06-DD838305D247}" sibTransId="{603242BA-1FD5-48D3-88B3-A99A3C80A31E}"/>
    <dgm:cxn modelId="{21EF6F4A-CA8B-4CA3-9E42-E8BACA868B53}" type="presOf" srcId="{53B0E6FF-9086-4427-AF30-EFF358D8E8BB}" destId="{426F3166-4644-4556-B063-7D07A39D63B0}" srcOrd="0" destOrd="0" presId="urn:microsoft.com/office/officeart/2005/8/layout/list1"/>
    <dgm:cxn modelId="{6BDEE398-497D-4B08-AC3B-ECEAB8DA55E4}" type="presOf" srcId="{8D5EB712-C09B-4EB3-8493-D70FB0FDE110}" destId="{F5AAFA35-22C6-4483-A701-D143A7A01904}" srcOrd="1" destOrd="0" presId="urn:microsoft.com/office/officeart/2005/8/layout/list1"/>
    <dgm:cxn modelId="{7195BEA2-D723-49F3-ADC3-736331CB43BF}" type="presOf" srcId="{4A1AD3FB-4FD3-4B87-AB55-BC8834A5ACD5}" destId="{5AA5924D-1440-494F-BF27-046000D874A0}" srcOrd="1" destOrd="0" presId="urn:microsoft.com/office/officeart/2005/8/layout/list1"/>
    <dgm:cxn modelId="{3F1669E7-B531-4E72-B0AF-7782F7049E8E}" type="presOf" srcId="{4A1AD3FB-4FD3-4B87-AB55-BC8834A5ACD5}" destId="{2BB5DF27-DF3B-4E7C-BB29-70194CB28B07}" srcOrd="0" destOrd="0" presId="urn:microsoft.com/office/officeart/2005/8/layout/list1"/>
    <dgm:cxn modelId="{D821603C-85F1-4EDF-8ED4-565F8492006F}" srcId="{53B0E6FF-9086-4427-AF30-EFF358D8E8BB}" destId="{8D5EB712-C09B-4EB3-8493-D70FB0FDE110}" srcOrd="0" destOrd="0" parTransId="{B25C5233-6A5D-4710-9DB8-362CBBA384BA}" sibTransId="{3E98565F-66F0-4265-9D2D-BCAA8F63D32A}"/>
    <dgm:cxn modelId="{EF1085C4-7590-4EF0-ABB3-83FD4B331564}" type="presParOf" srcId="{426F3166-4644-4556-B063-7D07A39D63B0}" destId="{64A9C69C-EEF9-4F02-89BB-EB3141865077}" srcOrd="0" destOrd="0" presId="urn:microsoft.com/office/officeart/2005/8/layout/list1"/>
    <dgm:cxn modelId="{DA0D64E8-33D7-4C20-ACEF-F3C349CD021B}" type="presParOf" srcId="{64A9C69C-EEF9-4F02-89BB-EB3141865077}" destId="{765EC683-8864-461E-9CD4-4023CCC979BC}" srcOrd="0" destOrd="0" presId="urn:microsoft.com/office/officeart/2005/8/layout/list1"/>
    <dgm:cxn modelId="{BF73DF48-FF7A-4A52-ACD6-85EF5FF73F4D}" type="presParOf" srcId="{64A9C69C-EEF9-4F02-89BB-EB3141865077}" destId="{F5AAFA35-22C6-4483-A701-D143A7A01904}" srcOrd="1" destOrd="0" presId="urn:microsoft.com/office/officeart/2005/8/layout/list1"/>
    <dgm:cxn modelId="{EEC1FA26-CE3B-4971-9D70-2D103D393A50}" type="presParOf" srcId="{426F3166-4644-4556-B063-7D07A39D63B0}" destId="{EB7C5D50-5D87-48DA-9766-B2D971C9DD5D}" srcOrd="1" destOrd="0" presId="urn:microsoft.com/office/officeart/2005/8/layout/list1"/>
    <dgm:cxn modelId="{540AF507-1067-4623-97BF-3B1AEF587AC6}" type="presParOf" srcId="{426F3166-4644-4556-B063-7D07A39D63B0}" destId="{5D1DC7C3-3428-4438-8A2B-11B142B3DCA0}" srcOrd="2" destOrd="0" presId="urn:microsoft.com/office/officeart/2005/8/layout/list1"/>
    <dgm:cxn modelId="{A0826616-50E1-4461-824F-DAA22AE7D61E}" type="presParOf" srcId="{426F3166-4644-4556-B063-7D07A39D63B0}" destId="{340EAFDF-7C9E-4A38-A55E-246286B9E639}" srcOrd="3" destOrd="0" presId="urn:microsoft.com/office/officeart/2005/8/layout/list1"/>
    <dgm:cxn modelId="{071FFF90-E1ED-42E3-98D3-49D020B86736}" type="presParOf" srcId="{426F3166-4644-4556-B063-7D07A39D63B0}" destId="{C1934772-96DD-4B11-A5F4-4C0BFB6F038C}" srcOrd="4" destOrd="0" presId="urn:microsoft.com/office/officeart/2005/8/layout/list1"/>
    <dgm:cxn modelId="{2BC3F9E0-0F79-494D-8103-6013C2B27BA6}" type="presParOf" srcId="{C1934772-96DD-4B11-A5F4-4C0BFB6F038C}" destId="{2BB5DF27-DF3B-4E7C-BB29-70194CB28B07}" srcOrd="0" destOrd="0" presId="urn:microsoft.com/office/officeart/2005/8/layout/list1"/>
    <dgm:cxn modelId="{2E73AAEB-DFA2-47C4-BDCB-99A85D2DE949}" type="presParOf" srcId="{C1934772-96DD-4B11-A5F4-4C0BFB6F038C}" destId="{5AA5924D-1440-494F-BF27-046000D874A0}" srcOrd="1" destOrd="0" presId="urn:microsoft.com/office/officeart/2005/8/layout/list1"/>
    <dgm:cxn modelId="{1B19301C-426A-410F-A3EB-A175423914CC}" type="presParOf" srcId="{426F3166-4644-4556-B063-7D07A39D63B0}" destId="{B3D3C6BC-6C42-4433-AE61-884B971393D4}" srcOrd="5" destOrd="0" presId="urn:microsoft.com/office/officeart/2005/8/layout/list1"/>
    <dgm:cxn modelId="{15DF8228-9FFF-484E-B330-FEDD1E9F0597}" type="presParOf" srcId="{426F3166-4644-4556-B063-7D07A39D63B0}" destId="{60E8730D-B100-4D52-8830-16C2A3071620}" srcOrd="6" destOrd="0" presId="urn:microsoft.com/office/officeart/2005/8/layout/list1"/>
    <dgm:cxn modelId="{3B76F58D-6F20-4636-9824-AC06FFA111E4}" type="presParOf" srcId="{426F3166-4644-4556-B063-7D07A39D63B0}" destId="{95ADB254-8E71-463C-A187-ECEF2DA17F38}" srcOrd="7" destOrd="0" presId="urn:microsoft.com/office/officeart/2005/8/layout/list1"/>
    <dgm:cxn modelId="{B87568DB-2988-4342-B5E8-62B3ECAA06FE}" type="presParOf" srcId="{426F3166-4644-4556-B063-7D07A39D63B0}" destId="{69BAC7BA-7DD2-4594-A0AE-C8209D04D9E2}" srcOrd="8" destOrd="0" presId="urn:microsoft.com/office/officeart/2005/8/layout/list1"/>
    <dgm:cxn modelId="{1253DFCD-BC27-4CD7-B484-E5BDD1297FD3}" type="presParOf" srcId="{69BAC7BA-7DD2-4594-A0AE-C8209D04D9E2}" destId="{52A27A13-AFF3-479B-BFA2-8865258FFED6}" srcOrd="0" destOrd="0" presId="urn:microsoft.com/office/officeart/2005/8/layout/list1"/>
    <dgm:cxn modelId="{089D5D1D-B2E2-419B-81F7-B362A4B65735}" type="presParOf" srcId="{69BAC7BA-7DD2-4594-A0AE-C8209D04D9E2}" destId="{D8FCFF36-5EC3-41BC-88F5-BB4176359335}" srcOrd="1" destOrd="0" presId="urn:microsoft.com/office/officeart/2005/8/layout/list1"/>
    <dgm:cxn modelId="{2E6D70A3-FA24-43B6-9387-89B0039C630A}" type="presParOf" srcId="{426F3166-4644-4556-B063-7D07A39D63B0}" destId="{2CFB1D23-35EB-48FC-B8CD-750EA77BBC82}" srcOrd="9" destOrd="0" presId="urn:microsoft.com/office/officeart/2005/8/layout/list1"/>
    <dgm:cxn modelId="{A55512C9-2570-422F-9FAB-E9E6CA7B4839}" type="presParOf" srcId="{426F3166-4644-4556-B063-7D07A39D63B0}" destId="{D1FF3E85-410C-44F0-8FEA-519B172B4BC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651C27-3141-4EDF-B834-BC596A186785}" type="doc">
      <dgm:prSet loTypeId="urn:microsoft.com/office/officeart/2005/8/layout/cycle2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CO"/>
        </a:p>
      </dgm:t>
    </dgm:pt>
    <dgm:pt modelId="{3F01925F-6B5C-497E-A0DB-DB40A3B99BD5}">
      <dgm:prSet phldrT="[Texto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s-CO" sz="2000" b="1" dirty="0">
              <a:latin typeface="Arial" pitchFamily="34" charset="0"/>
              <a:cs typeface="Arial" pitchFamily="34" charset="0"/>
            </a:rPr>
            <a:t>Color</a:t>
          </a:r>
          <a:endParaRPr lang="es-CO" sz="1400" b="1" dirty="0">
            <a:latin typeface="Arial" pitchFamily="34" charset="0"/>
            <a:cs typeface="Arial" pitchFamily="34" charset="0"/>
          </a:endParaRPr>
        </a:p>
        <a:p>
          <a:endParaRPr lang="es-CO" sz="1400" dirty="0"/>
        </a:p>
      </dgm:t>
    </dgm:pt>
    <dgm:pt modelId="{20736BC8-2280-4EDB-B646-C3725861F32D}" type="parTrans" cxnId="{A55BB447-C81F-433B-B6D9-B1D72AE52B8C}">
      <dgm:prSet/>
      <dgm:spPr/>
      <dgm:t>
        <a:bodyPr/>
        <a:lstStyle/>
        <a:p>
          <a:endParaRPr lang="es-CO"/>
        </a:p>
      </dgm:t>
    </dgm:pt>
    <dgm:pt modelId="{8677CF09-42D0-4DEE-8539-088C79E24BE7}" type="sibTrans" cxnId="{A55BB447-C81F-433B-B6D9-B1D72AE52B8C}">
      <dgm:prSet/>
      <dgm:spPr/>
      <dgm:t>
        <a:bodyPr/>
        <a:lstStyle/>
        <a:p>
          <a:endParaRPr lang="es-CO"/>
        </a:p>
      </dgm:t>
    </dgm:pt>
    <dgm:pt modelId="{53738ABC-6D55-42AB-A54F-C2E67C5CB905}">
      <dgm:prSet phldrT="[Texto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s-CO" sz="1400" b="1" dirty="0">
              <a:latin typeface="Arial" pitchFamily="34" charset="0"/>
              <a:cs typeface="Arial" pitchFamily="34" charset="0"/>
            </a:rPr>
            <a:t>Respuesta a la palpación </a:t>
          </a:r>
        </a:p>
        <a:p>
          <a:endParaRPr lang="es-CO" sz="1400" dirty="0"/>
        </a:p>
      </dgm:t>
    </dgm:pt>
    <dgm:pt modelId="{D267A077-137A-46F3-ABE1-90282E961BE6}" type="parTrans" cxnId="{D059E8E0-6334-467B-80BF-3E60C953AD62}">
      <dgm:prSet/>
      <dgm:spPr/>
      <dgm:t>
        <a:bodyPr/>
        <a:lstStyle/>
        <a:p>
          <a:endParaRPr lang="es-CO"/>
        </a:p>
      </dgm:t>
    </dgm:pt>
    <dgm:pt modelId="{D367A9B2-14A6-413E-87AF-2228E03CBE65}" type="sibTrans" cxnId="{D059E8E0-6334-467B-80BF-3E60C953AD62}">
      <dgm:prSet/>
      <dgm:spPr/>
      <dgm:t>
        <a:bodyPr/>
        <a:lstStyle/>
        <a:p>
          <a:endParaRPr lang="es-CO"/>
        </a:p>
      </dgm:t>
    </dgm:pt>
    <dgm:pt modelId="{10564A6A-61AB-484A-B5CE-4690CE88360D}">
      <dgm:prSet phldrT="[Texto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s-CO" sz="1200" b="1" dirty="0">
              <a:latin typeface="Arial" pitchFamily="34" charset="0"/>
              <a:cs typeface="Arial" pitchFamily="34" charset="0"/>
            </a:rPr>
            <a:t>Tejido de granulación</a:t>
          </a:r>
        </a:p>
        <a:p>
          <a:endParaRPr lang="es-CO" sz="1000" dirty="0"/>
        </a:p>
      </dgm:t>
    </dgm:pt>
    <dgm:pt modelId="{EC60FE98-3E43-41C7-8DC5-B6B11CD0B899}" type="parTrans" cxnId="{B62F2480-B93D-4685-9BD9-014B40BFD28B}">
      <dgm:prSet/>
      <dgm:spPr/>
      <dgm:t>
        <a:bodyPr/>
        <a:lstStyle/>
        <a:p>
          <a:endParaRPr lang="es-CO"/>
        </a:p>
      </dgm:t>
    </dgm:pt>
    <dgm:pt modelId="{5A7B844C-A189-4AF4-BE48-217A5B21F9E4}" type="sibTrans" cxnId="{B62F2480-B93D-4685-9BD9-014B40BFD28B}">
      <dgm:prSet/>
      <dgm:spPr/>
      <dgm:t>
        <a:bodyPr/>
        <a:lstStyle/>
        <a:p>
          <a:endParaRPr lang="es-CO"/>
        </a:p>
      </dgm:t>
    </dgm:pt>
    <dgm:pt modelId="{7C594511-AE29-4A1E-ACAE-3764669A7224}">
      <dgm:prSet phldrT="[Texto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s-CO" sz="1600" b="1" dirty="0">
              <a:latin typeface="Arial" pitchFamily="34" charset="0"/>
              <a:cs typeface="Arial" pitchFamily="34" charset="0"/>
            </a:rPr>
            <a:t>Margen de incisión</a:t>
          </a:r>
        </a:p>
      </dgm:t>
    </dgm:pt>
    <dgm:pt modelId="{5F3638EB-16B4-44FA-AB57-1157013DDF22}" type="parTrans" cxnId="{D280CDCF-63EF-4E13-8268-B85AEA720FCD}">
      <dgm:prSet/>
      <dgm:spPr/>
      <dgm:t>
        <a:bodyPr/>
        <a:lstStyle/>
        <a:p>
          <a:endParaRPr lang="es-CO"/>
        </a:p>
      </dgm:t>
    </dgm:pt>
    <dgm:pt modelId="{898CAE5C-BAD9-4DEC-8DB5-0817809C5E35}" type="sibTrans" cxnId="{D280CDCF-63EF-4E13-8268-B85AEA720FCD}">
      <dgm:prSet/>
      <dgm:spPr/>
      <dgm:t>
        <a:bodyPr/>
        <a:lstStyle/>
        <a:p>
          <a:endParaRPr lang="es-CO"/>
        </a:p>
      </dgm:t>
    </dgm:pt>
    <dgm:pt modelId="{DE85765F-56BD-4CCE-89FF-09E1D64C4438}">
      <dgm:prSet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s-CO" sz="1200" b="1" dirty="0">
              <a:latin typeface="Arial" pitchFamily="34" charset="0"/>
              <a:cs typeface="Arial" pitchFamily="34" charset="0"/>
            </a:rPr>
            <a:t>Supuración</a:t>
          </a:r>
        </a:p>
      </dgm:t>
    </dgm:pt>
    <dgm:pt modelId="{DFF7F7BA-68EE-4740-B9EA-122F984C8A36}" type="parTrans" cxnId="{4FE14389-FE0A-49E8-9DC3-A243399B265A}">
      <dgm:prSet/>
      <dgm:spPr/>
      <dgm:t>
        <a:bodyPr/>
        <a:lstStyle/>
        <a:p>
          <a:endParaRPr lang="es-CO"/>
        </a:p>
      </dgm:t>
    </dgm:pt>
    <dgm:pt modelId="{096853DE-58E4-40D0-94A9-47A54C375F4D}" type="sibTrans" cxnId="{4FE14389-FE0A-49E8-9DC3-A243399B265A}">
      <dgm:prSet/>
      <dgm:spPr/>
      <dgm:t>
        <a:bodyPr/>
        <a:lstStyle/>
        <a:p>
          <a:endParaRPr lang="es-CO"/>
        </a:p>
      </dgm:t>
    </dgm:pt>
    <dgm:pt modelId="{28A3CBA1-0A94-4CB6-8741-96567529CC4A}" type="pres">
      <dgm:prSet presAssocID="{9F651C27-3141-4EDF-B834-BC596A18678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C23902C-D37E-4174-B29D-2869A3173945}" type="pres">
      <dgm:prSet presAssocID="{3F01925F-6B5C-497E-A0DB-DB40A3B99BD5}" presName="node" presStyleLbl="node1" presStyleIdx="0" presStyleCnt="5" custScaleX="136238" custScaleY="116497" custRadScaleRad="111969" custRadScaleInc="-500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8F14D8B-8935-42E5-9B9D-3BC0006A6349}" type="pres">
      <dgm:prSet presAssocID="{8677CF09-42D0-4DEE-8539-088C79E24BE7}" presName="sibTrans" presStyleLbl="sibTrans2D1" presStyleIdx="0" presStyleCnt="5"/>
      <dgm:spPr/>
      <dgm:t>
        <a:bodyPr/>
        <a:lstStyle/>
        <a:p>
          <a:endParaRPr lang="es-CO"/>
        </a:p>
      </dgm:t>
    </dgm:pt>
    <dgm:pt modelId="{C2758F14-0BA7-4D9B-AB05-7E903F7D2DE9}" type="pres">
      <dgm:prSet presAssocID="{8677CF09-42D0-4DEE-8539-088C79E24BE7}" presName="connectorText" presStyleLbl="sibTrans2D1" presStyleIdx="0" presStyleCnt="5"/>
      <dgm:spPr/>
      <dgm:t>
        <a:bodyPr/>
        <a:lstStyle/>
        <a:p>
          <a:endParaRPr lang="es-CO"/>
        </a:p>
      </dgm:t>
    </dgm:pt>
    <dgm:pt modelId="{DFD39271-AE7F-4ACF-A85C-E9CF3A73820F}" type="pres">
      <dgm:prSet presAssocID="{53738ABC-6D55-42AB-A54F-C2E67C5CB905}" presName="node" presStyleLbl="node1" presStyleIdx="1" presStyleCnt="5" custScaleX="136238" custScaleY="11649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24D7813-F6CF-4CAC-94FE-D94DB5E0F0B1}" type="pres">
      <dgm:prSet presAssocID="{D367A9B2-14A6-413E-87AF-2228E03CBE65}" presName="sibTrans" presStyleLbl="sibTrans2D1" presStyleIdx="1" presStyleCnt="5"/>
      <dgm:spPr/>
      <dgm:t>
        <a:bodyPr/>
        <a:lstStyle/>
        <a:p>
          <a:endParaRPr lang="es-CO"/>
        </a:p>
      </dgm:t>
    </dgm:pt>
    <dgm:pt modelId="{5A45765E-3E5D-45B8-A8FE-57373E113C01}" type="pres">
      <dgm:prSet presAssocID="{D367A9B2-14A6-413E-87AF-2228E03CBE65}" presName="connectorText" presStyleLbl="sibTrans2D1" presStyleIdx="1" presStyleCnt="5"/>
      <dgm:spPr/>
      <dgm:t>
        <a:bodyPr/>
        <a:lstStyle/>
        <a:p>
          <a:endParaRPr lang="es-CO"/>
        </a:p>
      </dgm:t>
    </dgm:pt>
    <dgm:pt modelId="{F197BE91-E1EF-4A52-9A68-2F327762DD7D}" type="pres">
      <dgm:prSet presAssocID="{10564A6A-61AB-484A-B5CE-4690CE88360D}" presName="node" presStyleLbl="node1" presStyleIdx="2" presStyleCnt="5" custScaleX="136238" custScaleY="11649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4CEADFD-EC31-4BA1-9D77-F3D7C8D4026A}" type="pres">
      <dgm:prSet presAssocID="{5A7B844C-A189-4AF4-BE48-217A5B21F9E4}" presName="sibTrans" presStyleLbl="sibTrans2D1" presStyleIdx="2" presStyleCnt="5"/>
      <dgm:spPr/>
      <dgm:t>
        <a:bodyPr/>
        <a:lstStyle/>
        <a:p>
          <a:endParaRPr lang="es-CO"/>
        </a:p>
      </dgm:t>
    </dgm:pt>
    <dgm:pt modelId="{B6FA6064-E261-4A70-8446-7ED564013A2B}" type="pres">
      <dgm:prSet presAssocID="{5A7B844C-A189-4AF4-BE48-217A5B21F9E4}" presName="connectorText" presStyleLbl="sibTrans2D1" presStyleIdx="2" presStyleCnt="5"/>
      <dgm:spPr/>
      <dgm:t>
        <a:bodyPr/>
        <a:lstStyle/>
        <a:p>
          <a:endParaRPr lang="es-CO"/>
        </a:p>
      </dgm:t>
    </dgm:pt>
    <dgm:pt modelId="{0DFA6B5A-27C3-432C-A072-B831FD907B09}" type="pres">
      <dgm:prSet presAssocID="{7C594511-AE29-4A1E-ACAE-3764669A7224}" presName="node" presStyleLbl="node1" presStyleIdx="3" presStyleCnt="5" custScaleX="136238" custScaleY="11649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7262B50-FFEF-4AAC-A157-83A29BCB9110}" type="pres">
      <dgm:prSet presAssocID="{898CAE5C-BAD9-4DEC-8DB5-0817809C5E35}" presName="sibTrans" presStyleLbl="sibTrans2D1" presStyleIdx="3" presStyleCnt="5"/>
      <dgm:spPr/>
      <dgm:t>
        <a:bodyPr/>
        <a:lstStyle/>
        <a:p>
          <a:endParaRPr lang="es-CO"/>
        </a:p>
      </dgm:t>
    </dgm:pt>
    <dgm:pt modelId="{DB234451-A941-4BCB-9160-ACE790F61C68}" type="pres">
      <dgm:prSet presAssocID="{898CAE5C-BAD9-4DEC-8DB5-0817809C5E35}" presName="connectorText" presStyleLbl="sibTrans2D1" presStyleIdx="3" presStyleCnt="5"/>
      <dgm:spPr/>
      <dgm:t>
        <a:bodyPr/>
        <a:lstStyle/>
        <a:p>
          <a:endParaRPr lang="es-CO"/>
        </a:p>
      </dgm:t>
    </dgm:pt>
    <dgm:pt modelId="{8028B25F-1A87-4D4E-BBA5-A1AC1DC9BE67}" type="pres">
      <dgm:prSet presAssocID="{DE85765F-56BD-4CCE-89FF-09E1D64C4438}" presName="node" presStyleLbl="node1" presStyleIdx="4" presStyleCnt="5" custScaleX="136238" custScaleY="11649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A5DE18A-A530-4298-A8BB-5A6F4129BAB1}" type="pres">
      <dgm:prSet presAssocID="{096853DE-58E4-40D0-94A9-47A54C375F4D}" presName="sibTrans" presStyleLbl="sibTrans2D1" presStyleIdx="4" presStyleCnt="5"/>
      <dgm:spPr/>
      <dgm:t>
        <a:bodyPr/>
        <a:lstStyle/>
        <a:p>
          <a:endParaRPr lang="es-CO"/>
        </a:p>
      </dgm:t>
    </dgm:pt>
    <dgm:pt modelId="{CC4D435F-8BB3-4DDA-B6B7-874B870B8F23}" type="pres">
      <dgm:prSet presAssocID="{096853DE-58E4-40D0-94A9-47A54C375F4D}" presName="connectorText" presStyleLbl="sibTrans2D1" presStyleIdx="4" presStyleCnt="5"/>
      <dgm:spPr/>
      <dgm:t>
        <a:bodyPr/>
        <a:lstStyle/>
        <a:p>
          <a:endParaRPr lang="es-CO"/>
        </a:p>
      </dgm:t>
    </dgm:pt>
  </dgm:ptLst>
  <dgm:cxnLst>
    <dgm:cxn modelId="{D059E8E0-6334-467B-80BF-3E60C953AD62}" srcId="{9F651C27-3141-4EDF-B834-BC596A186785}" destId="{53738ABC-6D55-42AB-A54F-C2E67C5CB905}" srcOrd="1" destOrd="0" parTransId="{D267A077-137A-46F3-ABE1-90282E961BE6}" sibTransId="{D367A9B2-14A6-413E-87AF-2228E03CBE65}"/>
    <dgm:cxn modelId="{A55BB447-C81F-433B-B6D9-B1D72AE52B8C}" srcId="{9F651C27-3141-4EDF-B834-BC596A186785}" destId="{3F01925F-6B5C-497E-A0DB-DB40A3B99BD5}" srcOrd="0" destOrd="0" parTransId="{20736BC8-2280-4EDB-B646-C3725861F32D}" sibTransId="{8677CF09-42D0-4DEE-8539-088C79E24BE7}"/>
    <dgm:cxn modelId="{D280CDCF-63EF-4E13-8268-B85AEA720FCD}" srcId="{9F651C27-3141-4EDF-B834-BC596A186785}" destId="{7C594511-AE29-4A1E-ACAE-3764669A7224}" srcOrd="3" destOrd="0" parTransId="{5F3638EB-16B4-44FA-AB57-1157013DDF22}" sibTransId="{898CAE5C-BAD9-4DEC-8DB5-0817809C5E35}"/>
    <dgm:cxn modelId="{C740736E-F52C-4E96-9EE9-8890019A92EC}" type="presOf" srcId="{898CAE5C-BAD9-4DEC-8DB5-0817809C5E35}" destId="{97262B50-FFEF-4AAC-A157-83A29BCB9110}" srcOrd="0" destOrd="0" presId="urn:microsoft.com/office/officeart/2005/8/layout/cycle2"/>
    <dgm:cxn modelId="{33ECCA32-46ED-4D0C-B157-29D114761D25}" type="presOf" srcId="{5A7B844C-A189-4AF4-BE48-217A5B21F9E4}" destId="{A4CEADFD-EC31-4BA1-9D77-F3D7C8D4026A}" srcOrd="0" destOrd="0" presId="urn:microsoft.com/office/officeart/2005/8/layout/cycle2"/>
    <dgm:cxn modelId="{4D6F80B4-893E-49BF-84B1-6A0A75AE2417}" type="presOf" srcId="{7C594511-AE29-4A1E-ACAE-3764669A7224}" destId="{0DFA6B5A-27C3-432C-A072-B831FD907B09}" srcOrd="0" destOrd="0" presId="urn:microsoft.com/office/officeart/2005/8/layout/cycle2"/>
    <dgm:cxn modelId="{53C0EBCD-D465-4C93-AF2B-5E1077BB6410}" type="presOf" srcId="{3F01925F-6B5C-497E-A0DB-DB40A3B99BD5}" destId="{EC23902C-D37E-4174-B29D-2869A3173945}" srcOrd="0" destOrd="0" presId="urn:microsoft.com/office/officeart/2005/8/layout/cycle2"/>
    <dgm:cxn modelId="{52774C2A-F434-4F37-8BBA-24C10AF66C4A}" type="presOf" srcId="{898CAE5C-BAD9-4DEC-8DB5-0817809C5E35}" destId="{DB234451-A941-4BCB-9160-ACE790F61C68}" srcOrd="1" destOrd="0" presId="urn:microsoft.com/office/officeart/2005/8/layout/cycle2"/>
    <dgm:cxn modelId="{472A92E7-D344-47BD-9607-85203100515B}" type="presOf" srcId="{9F651C27-3141-4EDF-B834-BC596A186785}" destId="{28A3CBA1-0A94-4CB6-8741-96567529CC4A}" srcOrd="0" destOrd="0" presId="urn:microsoft.com/office/officeart/2005/8/layout/cycle2"/>
    <dgm:cxn modelId="{4FE14389-FE0A-49E8-9DC3-A243399B265A}" srcId="{9F651C27-3141-4EDF-B834-BC596A186785}" destId="{DE85765F-56BD-4CCE-89FF-09E1D64C4438}" srcOrd="4" destOrd="0" parTransId="{DFF7F7BA-68EE-4740-B9EA-122F984C8A36}" sibTransId="{096853DE-58E4-40D0-94A9-47A54C375F4D}"/>
    <dgm:cxn modelId="{17F63509-FAB9-46CE-9995-1D0FF6B52F15}" type="presOf" srcId="{5A7B844C-A189-4AF4-BE48-217A5B21F9E4}" destId="{B6FA6064-E261-4A70-8446-7ED564013A2B}" srcOrd="1" destOrd="0" presId="urn:microsoft.com/office/officeart/2005/8/layout/cycle2"/>
    <dgm:cxn modelId="{2FFF3149-FAED-4FA7-9706-7BE8551DEF94}" type="presOf" srcId="{53738ABC-6D55-42AB-A54F-C2E67C5CB905}" destId="{DFD39271-AE7F-4ACF-A85C-E9CF3A73820F}" srcOrd="0" destOrd="0" presId="urn:microsoft.com/office/officeart/2005/8/layout/cycle2"/>
    <dgm:cxn modelId="{5AA51C5B-AEBD-489C-A029-7F3D4F1AFECD}" type="presOf" srcId="{D367A9B2-14A6-413E-87AF-2228E03CBE65}" destId="{C24D7813-F6CF-4CAC-94FE-D94DB5E0F0B1}" srcOrd="0" destOrd="0" presId="urn:microsoft.com/office/officeart/2005/8/layout/cycle2"/>
    <dgm:cxn modelId="{FF19F120-CA30-4CBF-8885-22358F2D36A4}" type="presOf" srcId="{8677CF09-42D0-4DEE-8539-088C79E24BE7}" destId="{C2758F14-0BA7-4D9B-AB05-7E903F7D2DE9}" srcOrd="1" destOrd="0" presId="urn:microsoft.com/office/officeart/2005/8/layout/cycle2"/>
    <dgm:cxn modelId="{9FD44619-94D5-4544-A5C6-FCC6D034F28A}" type="presOf" srcId="{D367A9B2-14A6-413E-87AF-2228E03CBE65}" destId="{5A45765E-3E5D-45B8-A8FE-57373E113C01}" srcOrd="1" destOrd="0" presId="urn:microsoft.com/office/officeart/2005/8/layout/cycle2"/>
    <dgm:cxn modelId="{B789C82F-F9B6-4A28-B463-2EE0D37F1A88}" type="presOf" srcId="{096853DE-58E4-40D0-94A9-47A54C375F4D}" destId="{CC4D435F-8BB3-4DDA-B6B7-874B870B8F23}" srcOrd="1" destOrd="0" presId="urn:microsoft.com/office/officeart/2005/8/layout/cycle2"/>
    <dgm:cxn modelId="{4A4C1BC2-747B-47DA-BEF5-027002350228}" type="presOf" srcId="{096853DE-58E4-40D0-94A9-47A54C375F4D}" destId="{9A5DE18A-A530-4298-A8BB-5A6F4129BAB1}" srcOrd="0" destOrd="0" presId="urn:microsoft.com/office/officeart/2005/8/layout/cycle2"/>
    <dgm:cxn modelId="{6CDA09F9-ACBA-4298-90C0-0A04CCE0D011}" type="presOf" srcId="{8677CF09-42D0-4DEE-8539-088C79E24BE7}" destId="{F8F14D8B-8935-42E5-9B9D-3BC0006A6349}" srcOrd="0" destOrd="0" presId="urn:microsoft.com/office/officeart/2005/8/layout/cycle2"/>
    <dgm:cxn modelId="{BAEFEF5B-B4BB-4B86-8C8C-8C2DD0936CC7}" type="presOf" srcId="{DE85765F-56BD-4CCE-89FF-09E1D64C4438}" destId="{8028B25F-1A87-4D4E-BBA5-A1AC1DC9BE67}" srcOrd="0" destOrd="0" presId="urn:microsoft.com/office/officeart/2005/8/layout/cycle2"/>
    <dgm:cxn modelId="{B62F2480-B93D-4685-9BD9-014B40BFD28B}" srcId="{9F651C27-3141-4EDF-B834-BC596A186785}" destId="{10564A6A-61AB-484A-B5CE-4690CE88360D}" srcOrd="2" destOrd="0" parTransId="{EC60FE98-3E43-41C7-8DC5-B6B11CD0B899}" sibTransId="{5A7B844C-A189-4AF4-BE48-217A5B21F9E4}"/>
    <dgm:cxn modelId="{8B07F99D-EC39-4235-848B-29B3613F7ED4}" type="presOf" srcId="{10564A6A-61AB-484A-B5CE-4690CE88360D}" destId="{F197BE91-E1EF-4A52-9A68-2F327762DD7D}" srcOrd="0" destOrd="0" presId="urn:microsoft.com/office/officeart/2005/8/layout/cycle2"/>
    <dgm:cxn modelId="{DA1B126E-5AAC-485F-9ACD-E52035933845}" type="presParOf" srcId="{28A3CBA1-0A94-4CB6-8741-96567529CC4A}" destId="{EC23902C-D37E-4174-B29D-2869A3173945}" srcOrd="0" destOrd="0" presId="urn:microsoft.com/office/officeart/2005/8/layout/cycle2"/>
    <dgm:cxn modelId="{63824C62-B520-43AE-9B04-67E60C15CAA9}" type="presParOf" srcId="{28A3CBA1-0A94-4CB6-8741-96567529CC4A}" destId="{F8F14D8B-8935-42E5-9B9D-3BC0006A6349}" srcOrd="1" destOrd="0" presId="urn:microsoft.com/office/officeart/2005/8/layout/cycle2"/>
    <dgm:cxn modelId="{219AB7D6-7F74-4590-BFE8-FE18A4A77B62}" type="presParOf" srcId="{F8F14D8B-8935-42E5-9B9D-3BC0006A6349}" destId="{C2758F14-0BA7-4D9B-AB05-7E903F7D2DE9}" srcOrd="0" destOrd="0" presId="urn:microsoft.com/office/officeart/2005/8/layout/cycle2"/>
    <dgm:cxn modelId="{0034268D-0306-4AB0-9817-92702037FADA}" type="presParOf" srcId="{28A3CBA1-0A94-4CB6-8741-96567529CC4A}" destId="{DFD39271-AE7F-4ACF-A85C-E9CF3A73820F}" srcOrd="2" destOrd="0" presId="urn:microsoft.com/office/officeart/2005/8/layout/cycle2"/>
    <dgm:cxn modelId="{2C0CDB34-1C79-402D-BF9B-A75C8EACA646}" type="presParOf" srcId="{28A3CBA1-0A94-4CB6-8741-96567529CC4A}" destId="{C24D7813-F6CF-4CAC-94FE-D94DB5E0F0B1}" srcOrd="3" destOrd="0" presId="urn:microsoft.com/office/officeart/2005/8/layout/cycle2"/>
    <dgm:cxn modelId="{EC9C5258-CE5F-47C6-90B3-29749F731A7D}" type="presParOf" srcId="{C24D7813-F6CF-4CAC-94FE-D94DB5E0F0B1}" destId="{5A45765E-3E5D-45B8-A8FE-57373E113C01}" srcOrd="0" destOrd="0" presId="urn:microsoft.com/office/officeart/2005/8/layout/cycle2"/>
    <dgm:cxn modelId="{F5056AF4-25A1-48E0-A7A6-60FC1B488F16}" type="presParOf" srcId="{28A3CBA1-0A94-4CB6-8741-96567529CC4A}" destId="{F197BE91-E1EF-4A52-9A68-2F327762DD7D}" srcOrd="4" destOrd="0" presId="urn:microsoft.com/office/officeart/2005/8/layout/cycle2"/>
    <dgm:cxn modelId="{D6ABA4E2-28C2-4ED1-8E34-619832D90928}" type="presParOf" srcId="{28A3CBA1-0A94-4CB6-8741-96567529CC4A}" destId="{A4CEADFD-EC31-4BA1-9D77-F3D7C8D4026A}" srcOrd="5" destOrd="0" presId="urn:microsoft.com/office/officeart/2005/8/layout/cycle2"/>
    <dgm:cxn modelId="{41E29BD2-BD04-4BBC-AF3B-BCB6FF7336B9}" type="presParOf" srcId="{A4CEADFD-EC31-4BA1-9D77-F3D7C8D4026A}" destId="{B6FA6064-E261-4A70-8446-7ED564013A2B}" srcOrd="0" destOrd="0" presId="urn:microsoft.com/office/officeart/2005/8/layout/cycle2"/>
    <dgm:cxn modelId="{F3000DE1-D5FD-47AB-BA54-A1CDFB565CF2}" type="presParOf" srcId="{28A3CBA1-0A94-4CB6-8741-96567529CC4A}" destId="{0DFA6B5A-27C3-432C-A072-B831FD907B09}" srcOrd="6" destOrd="0" presId="urn:microsoft.com/office/officeart/2005/8/layout/cycle2"/>
    <dgm:cxn modelId="{4869D22A-A5A0-44E5-99EA-D466D51B2141}" type="presParOf" srcId="{28A3CBA1-0A94-4CB6-8741-96567529CC4A}" destId="{97262B50-FFEF-4AAC-A157-83A29BCB9110}" srcOrd="7" destOrd="0" presId="urn:microsoft.com/office/officeart/2005/8/layout/cycle2"/>
    <dgm:cxn modelId="{8785C2BE-8162-4967-92FE-FB2976BFD347}" type="presParOf" srcId="{97262B50-FFEF-4AAC-A157-83A29BCB9110}" destId="{DB234451-A941-4BCB-9160-ACE790F61C68}" srcOrd="0" destOrd="0" presId="urn:microsoft.com/office/officeart/2005/8/layout/cycle2"/>
    <dgm:cxn modelId="{C16513F2-09C9-48D0-BD21-E1D64EB0AB9E}" type="presParOf" srcId="{28A3CBA1-0A94-4CB6-8741-96567529CC4A}" destId="{8028B25F-1A87-4D4E-BBA5-A1AC1DC9BE67}" srcOrd="8" destOrd="0" presId="urn:microsoft.com/office/officeart/2005/8/layout/cycle2"/>
    <dgm:cxn modelId="{CADBE617-87E6-4C0E-AE84-1CB87769182F}" type="presParOf" srcId="{28A3CBA1-0A94-4CB6-8741-96567529CC4A}" destId="{9A5DE18A-A530-4298-A8BB-5A6F4129BAB1}" srcOrd="9" destOrd="0" presId="urn:microsoft.com/office/officeart/2005/8/layout/cycle2"/>
    <dgm:cxn modelId="{DC437C79-DA41-4F3F-B562-999C8F9F09EB}" type="presParOf" srcId="{9A5DE18A-A530-4298-A8BB-5A6F4129BAB1}" destId="{CC4D435F-8BB3-4DDA-B6B7-874B870B8F23}" srcOrd="0" destOrd="0" presId="urn:microsoft.com/office/officeart/2005/8/layout/cycle2"/>
  </dgm:cxnLst>
  <dgm:bg>
    <a:effectLst>
      <a:glow rad="228600">
        <a:schemeClr val="accent6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BE310-CA54-4750-86B7-301CE0015BDA}">
      <dsp:nvSpPr>
        <dsp:cNvPr id="0" name=""/>
        <dsp:cNvSpPr/>
      </dsp:nvSpPr>
      <dsp:spPr>
        <a:xfrm rot="5400000">
          <a:off x="-179854" y="942619"/>
          <a:ext cx="1461058" cy="177067"/>
        </a:xfrm>
        <a:prstGeom prst="rect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3E5E7E-9318-4B4F-951B-53BC27C7E60F}">
      <dsp:nvSpPr>
        <dsp:cNvPr id="0" name=""/>
        <dsp:cNvSpPr/>
      </dsp:nvSpPr>
      <dsp:spPr>
        <a:xfrm>
          <a:off x="149940" y="846"/>
          <a:ext cx="1967413" cy="1180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>
              <a:latin typeface="Arial "/>
            </a:rPr>
            <a:t>El plasma rico en plaquetas representa un avance en la técnica de injertos</a:t>
          </a:r>
        </a:p>
      </dsp:txBody>
      <dsp:txXfrm>
        <a:off x="184514" y="35420"/>
        <a:ext cx="1898265" cy="1111300"/>
      </dsp:txXfrm>
    </dsp:sp>
    <dsp:sp modelId="{E931086E-A8A1-45E3-B583-5DBF14784185}">
      <dsp:nvSpPr>
        <dsp:cNvPr id="0" name=""/>
        <dsp:cNvSpPr/>
      </dsp:nvSpPr>
      <dsp:spPr>
        <a:xfrm rot="5345707">
          <a:off x="-172392" y="2422228"/>
          <a:ext cx="1469339" cy="177067"/>
        </a:xfrm>
        <a:prstGeom prst="rect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F6D0E5-4090-401B-B1A4-47276436648D}">
      <dsp:nvSpPr>
        <dsp:cNvPr id="0" name=""/>
        <dsp:cNvSpPr/>
      </dsp:nvSpPr>
      <dsp:spPr>
        <a:xfrm>
          <a:off x="149940" y="1476406"/>
          <a:ext cx="1967413" cy="1180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>
              <a:latin typeface="Arial "/>
            </a:rPr>
            <a:t>Ofrece accesos a los factores de crecimiento con una simple y disponible tecnología</a:t>
          </a:r>
        </a:p>
      </dsp:txBody>
      <dsp:txXfrm>
        <a:off x="184514" y="1510980"/>
        <a:ext cx="1898265" cy="1111300"/>
      </dsp:txXfrm>
    </dsp:sp>
    <dsp:sp modelId="{790C8415-3728-49E4-978E-4F38726C9180}">
      <dsp:nvSpPr>
        <dsp:cNvPr id="0" name=""/>
        <dsp:cNvSpPr/>
      </dsp:nvSpPr>
      <dsp:spPr>
        <a:xfrm rot="21598868">
          <a:off x="588380" y="3156382"/>
          <a:ext cx="2571702" cy="177067"/>
        </a:xfrm>
        <a:prstGeom prst="rect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4928E-06FF-486F-811B-183C3E64AF16}">
      <dsp:nvSpPr>
        <dsp:cNvPr id="0" name=""/>
        <dsp:cNvSpPr/>
      </dsp:nvSpPr>
      <dsp:spPr>
        <a:xfrm>
          <a:off x="180396" y="2952813"/>
          <a:ext cx="1967413" cy="1180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>
              <a:latin typeface="Arial "/>
            </a:rPr>
            <a:t>estos factores son no tóxicos,  antólogos y no inmunogenicos que se obtiene de la sangre</a:t>
          </a:r>
        </a:p>
      </dsp:txBody>
      <dsp:txXfrm>
        <a:off x="214970" y="2987387"/>
        <a:ext cx="1898265" cy="1111300"/>
      </dsp:txXfrm>
    </dsp:sp>
    <dsp:sp modelId="{0F120110-AA31-4927-9672-178F0CFE5A08}">
      <dsp:nvSpPr>
        <dsp:cNvPr id="0" name=""/>
        <dsp:cNvSpPr/>
      </dsp:nvSpPr>
      <dsp:spPr>
        <a:xfrm rot="16200000">
          <a:off x="2436805" y="2418179"/>
          <a:ext cx="1461058" cy="177067"/>
        </a:xfrm>
        <a:prstGeom prst="rect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620DDF-499C-4A29-BB56-76662C6F843E}">
      <dsp:nvSpPr>
        <dsp:cNvPr id="0" name=""/>
        <dsp:cNvSpPr/>
      </dsp:nvSpPr>
      <dsp:spPr>
        <a:xfrm>
          <a:off x="2766600" y="2951967"/>
          <a:ext cx="1967413" cy="1180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>
              <a:latin typeface="Arial "/>
            </a:rPr>
            <a:t>mejora y acelera los caminos normales de regeneración</a:t>
          </a:r>
        </a:p>
      </dsp:txBody>
      <dsp:txXfrm>
        <a:off x="2801174" y="2986541"/>
        <a:ext cx="1898265" cy="1111300"/>
      </dsp:txXfrm>
    </dsp:sp>
    <dsp:sp modelId="{359EB81D-5C61-4CE8-AC30-83639D512ECE}">
      <dsp:nvSpPr>
        <dsp:cNvPr id="0" name=""/>
        <dsp:cNvSpPr/>
      </dsp:nvSpPr>
      <dsp:spPr>
        <a:xfrm rot="16200000">
          <a:off x="2436805" y="942619"/>
          <a:ext cx="1461058" cy="177067"/>
        </a:xfrm>
        <a:prstGeom prst="rect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87083C-6509-4984-8272-EA4241140433}">
      <dsp:nvSpPr>
        <dsp:cNvPr id="0" name=""/>
        <dsp:cNvSpPr/>
      </dsp:nvSpPr>
      <dsp:spPr>
        <a:xfrm>
          <a:off x="2766600" y="1476406"/>
          <a:ext cx="1967413" cy="1180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>
              <a:latin typeface="Arial "/>
            </a:rPr>
            <a:t>Es un tratamiento no invasivo en el que se utilizaran células propias del paciente</a:t>
          </a:r>
        </a:p>
      </dsp:txBody>
      <dsp:txXfrm>
        <a:off x="2801174" y="1510980"/>
        <a:ext cx="1898265" cy="1111300"/>
      </dsp:txXfrm>
    </dsp:sp>
    <dsp:sp modelId="{4615F025-FFCB-48DC-97BB-F8760922CC3E}">
      <dsp:nvSpPr>
        <dsp:cNvPr id="0" name=""/>
        <dsp:cNvSpPr/>
      </dsp:nvSpPr>
      <dsp:spPr>
        <a:xfrm>
          <a:off x="2766600" y="846"/>
          <a:ext cx="1967413" cy="1180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>
              <a:latin typeface="Arial "/>
            </a:rPr>
            <a:t>los factores de crecimiento liberado por las plaquetas ,justifican su aplicación como terapia para la regenerar  tejidos blandos</a:t>
          </a:r>
        </a:p>
      </dsp:txBody>
      <dsp:txXfrm>
        <a:off x="2801174" y="35420"/>
        <a:ext cx="1898265" cy="1111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393F4-D291-4E3E-9EDA-1A363F583ED0}">
      <dsp:nvSpPr>
        <dsp:cNvPr id="0" name=""/>
        <dsp:cNvSpPr/>
      </dsp:nvSpPr>
      <dsp:spPr>
        <a:xfrm>
          <a:off x="2381" y="1188165"/>
          <a:ext cx="2901156" cy="1160462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FF00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>
              <a:latin typeface="Arial" pitchFamily="34" charset="0"/>
              <a:cs typeface="Arial" pitchFamily="34" charset="0"/>
            </a:rPr>
            <a:t>Estudio descriptivo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>
              <a:latin typeface="Arial" pitchFamily="34" charset="0"/>
              <a:cs typeface="Arial" pitchFamily="34" charset="0"/>
            </a:rPr>
            <a:t>longitudinal </a:t>
          </a:r>
        </a:p>
      </dsp:txBody>
      <dsp:txXfrm>
        <a:off x="582612" y="1188165"/>
        <a:ext cx="1740694" cy="1160462"/>
      </dsp:txXfrm>
    </dsp:sp>
    <dsp:sp modelId="{D2607AB1-2920-4862-A027-113E9198DF25}">
      <dsp:nvSpPr>
        <dsp:cNvPr id="0" name=""/>
        <dsp:cNvSpPr/>
      </dsp:nvSpPr>
      <dsp:spPr>
        <a:xfrm>
          <a:off x="2613421" y="1188165"/>
          <a:ext cx="2901156" cy="1160462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FF00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dirty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>
              <a:latin typeface="Arial" pitchFamily="34" charset="0"/>
              <a:cs typeface="Arial" pitchFamily="34" charset="0"/>
            </a:rPr>
            <a:t>En la facultad de odontología de la universidad del Sinú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dirty="0"/>
        </a:p>
      </dsp:txBody>
      <dsp:txXfrm>
        <a:off x="3193652" y="1188165"/>
        <a:ext cx="1740694" cy="1160462"/>
      </dsp:txXfrm>
    </dsp:sp>
    <dsp:sp modelId="{814A2A96-82EB-4B05-B4FC-8CFC9693CA66}">
      <dsp:nvSpPr>
        <dsp:cNvPr id="0" name=""/>
        <dsp:cNvSpPr/>
      </dsp:nvSpPr>
      <dsp:spPr>
        <a:xfrm>
          <a:off x="5226843" y="1172395"/>
          <a:ext cx="2901156" cy="1160462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FF00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>
              <a:latin typeface="Arial" pitchFamily="34" charset="0"/>
              <a:cs typeface="Arial" pitchFamily="34" charset="0"/>
            </a:rPr>
            <a:t>Tamaño de la muestra 4 pacientes.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 dirty="0"/>
        </a:p>
      </dsp:txBody>
      <dsp:txXfrm>
        <a:off x="5807074" y="1172395"/>
        <a:ext cx="1740694" cy="11604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0CC65-4ADE-49B4-B8E2-DC6DD89B68C3}">
      <dsp:nvSpPr>
        <dsp:cNvPr id="0" name=""/>
        <dsp:cNvSpPr/>
      </dsp:nvSpPr>
      <dsp:spPr>
        <a:xfrm>
          <a:off x="2762375" y="413"/>
          <a:ext cx="4143562" cy="1612173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0000">
              <a:alpha val="9000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>
              <a:latin typeface="Arial" panose="020B0604020202020204" pitchFamily="34" charset="0"/>
              <a:cs typeface="Arial" panose="020B0604020202020204" pitchFamily="34" charset="0"/>
            </a:rPr>
            <a:t>Pacientes que </a:t>
          </a:r>
          <a:r>
            <a:rPr lang="es-CO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necesitan</a:t>
          </a:r>
          <a:r>
            <a:rPr lang="es-CO" sz="1400" kern="1200" dirty="0">
              <a:latin typeface="Arial" panose="020B0604020202020204" pitchFamily="34" charset="0"/>
              <a:cs typeface="Arial" panose="020B0604020202020204" pitchFamily="34" charset="0"/>
            </a:rPr>
            <a:t> cirugía de regularización de rebordes.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>
              <a:latin typeface="Arial" panose="020B0604020202020204" pitchFamily="34" charset="0"/>
              <a:cs typeface="Arial" panose="020B0604020202020204" pitchFamily="34" charset="0"/>
            </a:rPr>
            <a:t>Pacientes sanos y/o sistémicamente controlados.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100" kern="1200"/>
        </a:p>
      </dsp:txBody>
      <dsp:txXfrm>
        <a:off x="2762375" y="201935"/>
        <a:ext cx="3538997" cy="1209129"/>
      </dsp:txXfrm>
    </dsp:sp>
    <dsp:sp modelId="{C0E442CF-19E8-4CD3-9218-CD3B6019FEDA}">
      <dsp:nvSpPr>
        <dsp:cNvPr id="0" name=""/>
        <dsp:cNvSpPr/>
      </dsp:nvSpPr>
      <dsp:spPr>
        <a:xfrm>
          <a:off x="0" y="44506"/>
          <a:ext cx="2762375" cy="161217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FF000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dirty="0">
              <a:latin typeface="Arial" panose="020B0604020202020204" pitchFamily="34" charset="0"/>
              <a:cs typeface="Arial" panose="020B0604020202020204" pitchFamily="34" charset="0"/>
            </a:rPr>
            <a:t>Criterios de inclusión</a:t>
          </a:r>
        </a:p>
      </dsp:txBody>
      <dsp:txXfrm>
        <a:off x="78700" y="123206"/>
        <a:ext cx="2604975" cy="1454773"/>
      </dsp:txXfrm>
    </dsp:sp>
    <dsp:sp modelId="{68DCEB00-1967-4DFF-A0F7-9D3E31CF2BDF}">
      <dsp:nvSpPr>
        <dsp:cNvPr id="0" name=""/>
        <dsp:cNvSpPr/>
      </dsp:nvSpPr>
      <dsp:spPr>
        <a:xfrm>
          <a:off x="2746104" y="1774217"/>
          <a:ext cx="4143562" cy="1612173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0000">
              <a:alpha val="9000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>
              <a:latin typeface="Arial" panose="020B0604020202020204" pitchFamily="34" charset="0"/>
              <a:cs typeface="Arial" panose="020B0604020202020204" pitchFamily="34" charset="0"/>
            </a:rPr>
            <a:t>Fumadores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>
              <a:latin typeface="Arial" panose="020B0604020202020204" pitchFamily="34" charset="0"/>
              <a:cs typeface="Arial" panose="020B0604020202020204" pitchFamily="34" charset="0"/>
            </a:rPr>
            <a:t>Embarazadas.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>
              <a:latin typeface="Arial" panose="020B0604020202020204" pitchFamily="34" charset="0"/>
              <a:cs typeface="Arial" panose="020B0604020202020204" pitchFamily="34" charset="0"/>
            </a:rPr>
            <a:t>Medicación anticoagulante, </a:t>
          </a:r>
          <a:r>
            <a:rPr lang="es-CO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antiagregante</a:t>
          </a:r>
          <a:r>
            <a:rPr lang="es-CO" sz="1400" kern="1200" dirty="0">
              <a:latin typeface="Arial" panose="020B0604020202020204" pitchFamily="34" charset="0"/>
              <a:cs typeface="Arial" panose="020B0604020202020204" pitchFamily="34" charset="0"/>
            </a:rPr>
            <a:t>, corticoides, inmunosupresores.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>
              <a:latin typeface="Arial" panose="020B0604020202020204" pitchFamily="34" charset="0"/>
              <a:cs typeface="Arial" panose="020B0604020202020204" pitchFamily="34" charset="0"/>
            </a:rPr>
            <a:t>Pacientes con enfermedades sistémicas no controladas.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100" kern="1200" dirty="0"/>
        </a:p>
      </dsp:txBody>
      <dsp:txXfrm>
        <a:off x="2746104" y="1975739"/>
        <a:ext cx="3538997" cy="1209129"/>
      </dsp:txXfrm>
    </dsp:sp>
    <dsp:sp modelId="{A8A180D3-DF76-47B4-BF08-44D4FADFBBAB}">
      <dsp:nvSpPr>
        <dsp:cNvPr id="0" name=""/>
        <dsp:cNvSpPr/>
      </dsp:nvSpPr>
      <dsp:spPr>
        <a:xfrm>
          <a:off x="0" y="1701981"/>
          <a:ext cx="2762375" cy="161217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FF000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dirty="0">
              <a:latin typeface="Arial" panose="020B0604020202020204" pitchFamily="34" charset="0"/>
              <a:cs typeface="Arial" panose="020B0604020202020204" pitchFamily="34" charset="0"/>
            </a:rPr>
            <a:t>Criterios de exclusión</a:t>
          </a:r>
        </a:p>
      </dsp:txBody>
      <dsp:txXfrm>
        <a:off x="78700" y="1780681"/>
        <a:ext cx="2604975" cy="14547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DC7C3-3428-4438-8A2B-11B142B3DCA0}">
      <dsp:nvSpPr>
        <dsp:cNvPr id="0" name=""/>
        <dsp:cNvSpPr/>
      </dsp:nvSpPr>
      <dsp:spPr>
        <a:xfrm>
          <a:off x="0" y="267041"/>
          <a:ext cx="9350062" cy="428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AFA35-22C6-4483-A701-D143A7A01904}">
      <dsp:nvSpPr>
        <dsp:cNvPr id="0" name=""/>
        <dsp:cNvSpPr/>
      </dsp:nvSpPr>
      <dsp:spPr>
        <a:xfrm>
          <a:off x="467503" y="16121"/>
          <a:ext cx="6545043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387" tIns="0" rIns="247387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>
              <a:latin typeface="Arial" panose="020B0604020202020204" pitchFamily="34" charset="0"/>
              <a:cs typeface="Arial" panose="020B0604020202020204" pitchFamily="34" charset="0"/>
            </a:rPr>
            <a:t>Las cirugías fueron ejecutadas por dos cirujanos orales, calibrados en la técnica quirúrgica</a:t>
          </a:r>
        </a:p>
      </dsp:txBody>
      <dsp:txXfrm>
        <a:off x="492001" y="40619"/>
        <a:ext cx="6496047" cy="452844"/>
      </dsp:txXfrm>
    </dsp:sp>
    <dsp:sp modelId="{60E8730D-B100-4D52-8830-16C2A3071620}">
      <dsp:nvSpPr>
        <dsp:cNvPr id="0" name=""/>
        <dsp:cNvSpPr/>
      </dsp:nvSpPr>
      <dsp:spPr>
        <a:xfrm>
          <a:off x="0" y="1038162"/>
          <a:ext cx="9350062" cy="428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5924D-1440-494F-BF27-046000D874A0}">
      <dsp:nvSpPr>
        <dsp:cNvPr id="0" name=""/>
        <dsp:cNvSpPr/>
      </dsp:nvSpPr>
      <dsp:spPr>
        <a:xfrm>
          <a:off x="467503" y="787242"/>
          <a:ext cx="6545043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387" tIns="0" rIns="247387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>
              <a:latin typeface="Arial "/>
            </a:rPr>
            <a:t>Después de la cirugía se </a:t>
          </a:r>
          <a:r>
            <a:rPr lang="es-CO" sz="1600" kern="1200" dirty="0" smtClean="0">
              <a:latin typeface="Arial "/>
            </a:rPr>
            <a:t>colocó </a:t>
          </a:r>
          <a:r>
            <a:rPr lang="es-CO" sz="1600" kern="1200" dirty="0">
              <a:latin typeface="Arial "/>
            </a:rPr>
            <a:t>el Plasma rico en plaquetas</a:t>
          </a:r>
        </a:p>
      </dsp:txBody>
      <dsp:txXfrm>
        <a:off x="492001" y="811740"/>
        <a:ext cx="6496047" cy="452844"/>
      </dsp:txXfrm>
    </dsp:sp>
    <dsp:sp modelId="{D1FF3E85-410C-44F0-8FEA-519B172B4BC1}">
      <dsp:nvSpPr>
        <dsp:cNvPr id="0" name=""/>
        <dsp:cNvSpPr/>
      </dsp:nvSpPr>
      <dsp:spPr>
        <a:xfrm>
          <a:off x="0" y="1809282"/>
          <a:ext cx="9350062" cy="428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CFF36-5EC3-41BC-88F5-BB4176359335}">
      <dsp:nvSpPr>
        <dsp:cNvPr id="0" name=""/>
        <dsp:cNvSpPr/>
      </dsp:nvSpPr>
      <dsp:spPr>
        <a:xfrm>
          <a:off x="467503" y="1558361"/>
          <a:ext cx="6545043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387" tIns="0" rIns="24738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>
              <a:latin typeface="Arial "/>
            </a:rPr>
            <a:t>Se </a:t>
          </a:r>
          <a:r>
            <a:rPr lang="es-CO" sz="1600" kern="1200" dirty="0" smtClean="0">
              <a:latin typeface="Arial "/>
            </a:rPr>
            <a:t>cerró </a:t>
          </a:r>
          <a:r>
            <a:rPr lang="es-CO" sz="1600" kern="1200" dirty="0">
              <a:latin typeface="Arial "/>
            </a:rPr>
            <a:t>el colgajo con sutura</a:t>
          </a:r>
        </a:p>
      </dsp:txBody>
      <dsp:txXfrm>
        <a:off x="492001" y="1582859"/>
        <a:ext cx="6496047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3902C-D37E-4174-B29D-2869A3173945}">
      <dsp:nvSpPr>
        <dsp:cNvPr id="0" name=""/>
        <dsp:cNvSpPr/>
      </dsp:nvSpPr>
      <dsp:spPr>
        <a:xfrm>
          <a:off x="2732635" y="-86520"/>
          <a:ext cx="1432699" cy="1225100"/>
        </a:xfrm>
        <a:prstGeom prst="ellipse">
          <a:avLst/>
        </a:prstGeom>
        <a:solidFill>
          <a:srgbClr val="FF0000"/>
        </a:soli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>
              <a:latin typeface="Arial" pitchFamily="34" charset="0"/>
              <a:cs typeface="Arial" pitchFamily="34" charset="0"/>
            </a:rPr>
            <a:t>Color</a:t>
          </a:r>
          <a:endParaRPr lang="es-CO" sz="1400" b="1" kern="1200" dirty="0">
            <a:latin typeface="Arial" pitchFamily="34" charset="0"/>
            <a:cs typeface="Arial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 dirty="0"/>
        </a:p>
      </dsp:txBody>
      <dsp:txXfrm>
        <a:off x="2942449" y="92892"/>
        <a:ext cx="1013071" cy="866276"/>
      </dsp:txXfrm>
    </dsp:sp>
    <dsp:sp modelId="{F8F14D8B-8935-42E5-9B9D-3BC0006A6349}">
      <dsp:nvSpPr>
        <dsp:cNvPr id="0" name=""/>
        <dsp:cNvSpPr/>
      </dsp:nvSpPr>
      <dsp:spPr>
        <a:xfrm rot="2100970">
          <a:off x="4038240" y="810779"/>
          <a:ext cx="140905" cy="3549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500" kern="1200"/>
        </a:p>
      </dsp:txBody>
      <dsp:txXfrm>
        <a:off x="4042066" y="869635"/>
        <a:ext cx="98634" cy="212952"/>
      </dsp:txXfrm>
    </dsp:sp>
    <dsp:sp modelId="{DFD39271-AE7F-4ACF-A85C-E9CF3A73820F}">
      <dsp:nvSpPr>
        <dsp:cNvPr id="0" name=""/>
        <dsp:cNvSpPr/>
      </dsp:nvSpPr>
      <dsp:spPr>
        <a:xfrm>
          <a:off x="4058584" y="842476"/>
          <a:ext cx="1432699" cy="1225100"/>
        </a:xfrm>
        <a:prstGeom prst="ellipse">
          <a:avLst/>
        </a:prstGeom>
        <a:solidFill>
          <a:srgbClr val="FF0000"/>
        </a:soli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>
              <a:latin typeface="Arial" pitchFamily="34" charset="0"/>
              <a:cs typeface="Arial" pitchFamily="34" charset="0"/>
            </a:rPr>
            <a:t>Respuesta a la palpación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 dirty="0"/>
        </a:p>
      </dsp:txBody>
      <dsp:txXfrm>
        <a:off x="4268398" y="1021888"/>
        <a:ext cx="1013071" cy="866276"/>
      </dsp:txXfrm>
    </dsp:sp>
    <dsp:sp modelId="{C24D7813-F6CF-4CAC-94FE-D94DB5E0F0B1}">
      <dsp:nvSpPr>
        <dsp:cNvPr id="0" name=""/>
        <dsp:cNvSpPr/>
      </dsp:nvSpPr>
      <dsp:spPr>
        <a:xfrm rot="6480000">
          <a:off x="4442372" y="2024298"/>
          <a:ext cx="179866" cy="3549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500" kern="1200"/>
        </a:p>
      </dsp:txBody>
      <dsp:txXfrm rot="10800000">
        <a:off x="4477689" y="2069622"/>
        <a:ext cx="125906" cy="212952"/>
      </dsp:txXfrm>
    </dsp:sp>
    <dsp:sp modelId="{F197BE91-E1EF-4A52-9A68-2F327762DD7D}">
      <dsp:nvSpPr>
        <dsp:cNvPr id="0" name=""/>
        <dsp:cNvSpPr/>
      </dsp:nvSpPr>
      <dsp:spPr>
        <a:xfrm>
          <a:off x="3570181" y="2345624"/>
          <a:ext cx="1432699" cy="1225100"/>
        </a:xfrm>
        <a:prstGeom prst="ellipse">
          <a:avLst/>
        </a:prstGeom>
        <a:solidFill>
          <a:srgbClr val="FF0000"/>
        </a:soli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>
              <a:latin typeface="Arial" pitchFamily="34" charset="0"/>
              <a:cs typeface="Arial" pitchFamily="34" charset="0"/>
            </a:rPr>
            <a:t>Tejido de granulación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0" kern="1200" dirty="0"/>
        </a:p>
      </dsp:txBody>
      <dsp:txXfrm>
        <a:off x="3779995" y="2525036"/>
        <a:ext cx="1013071" cy="866276"/>
      </dsp:txXfrm>
    </dsp:sp>
    <dsp:sp modelId="{A4CEADFD-EC31-4BA1-9D77-F3D7C8D4026A}">
      <dsp:nvSpPr>
        <dsp:cNvPr id="0" name=""/>
        <dsp:cNvSpPr/>
      </dsp:nvSpPr>
      <dsp:spPr>
        <a:xfrm rot="10800000">
          <a:off x="3459328" y="2780714"/>
          <a:ext cx="78336" cy="3549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500" kern="1200"/>
        </a:p>
      </dsp:txBody>
      <dsp:txXfrm rot="10800000">
        <a:off x="3482829" y="2851698"/>
        <a:ext cx="54835" cy="212952"/>
      </dsp:txXfrm>
    </dsp:sp>
    <dsp:sp modelId="{0DFA6B5A-27C3-432C-A072-B831FD907B09}">
      <dsp:nvSpPr>
        <dsp:cNvPr id="0" name=""/>
        <dsp:cNvSpPr/>
      </dsp:nvSpPr>
      <dsp:spPr>
        <a:xfrm>
          <a:off x="1989677" y="2345624"/>
          <a:ext cx="1432699" cy="1225100"/>
        </a:xfrm>
        <a:prstGeom prst="ellipse">
          <a:avLst/>
        </a:prstGeom>
        <a:solidFill>
          <a:srgbClr val="FF0000"/>
        </a:soli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>
              <a:latin typeface="Arial" pitchFamily="34" charset="0"/>
              <a:cs typeface="Arial" pitchFamily="34" charset="0"/>
            </a:rPr>
            <a:t>Margen de incisión</a:t>
          </a:r>
        </a:p>
      </dsp:txBody>
      <dsp:txXfrm>
        <a:off x="2199491" y="2525036"/>
        <a:ext cx="1013071" cy="866276"/>
      </dsp:txXfrm>
    </dsp:sp>
    <dsp:sp modelId="{97262B50-FFEF-4AAC-A157-83A29BCB9110}">
      <dsp:nvSpPr>
        <dsp:cNvPr id="0" name=""/>
        <dsp:cNvSpPr/>
      </dsp:nvSpPr>
      <dsp:spPr>
        <a:xfrm rot="15120000">
          <a:off x="2373466" y="2033981"/>
          <a:ext cx="179866" cy="3549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500" kern="1200"/>
        </a:p>
      </dsp:txBody>
      <dsp:txXfrm rot="10800000">
        <a:off x="2408783" y="2130625"/>
        <a:ext cx="125906" cy="212952"/>
      </dsp:txXfrm>
    </dsp:sp>
    <dsp:sp modelId="{8028B25F-1A87-4D4E-BBA5-A1AC1DC9BE67}">
      <dsp:nvSpPr>
        <dsp:cNvPr id="0" name=""/>
        <dsp:cNvSpPr/>
      </dsp:nvSpPr>
      <dsp:spPr>
        <a:xfrm>
          <a:off x="1501275" y="842476"/>
          <a:ext cx="1432699" cy="1225100"/>
        </a:xfrm>
        <a:prstGeom prst="ellipse">
          <a:avLst/>
        </a:prstGeom>
        <a:solidFill>
          <a:srgbClr val="FF0000"/>
        </a:soli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>
              <a:latin typeface="Arial" pitchFamily="34" charset="0"/>
              <a:cs typeface="Arial" pitchFamily="34" charset="0"/>
            </a:rPr>
            <a:t>Supuración</a:t>
          </a:r>
        </a:p>
      </dsp:txBody>
      <dsp:txXfrm>
        <a:off x="1711089" y="1021888"/>
        <a:ext cx="1013071" cy="866276"/>
      </dsp:txXfrm>
    </dsp:sp>
    <dsp:sp modelId="{9A5DE18A-A530-4298-A8BB-5A6F4129BAB1}">
      <dsp:nvSpPr>
        <dsp:cNvPr id="0" name=""/>
        <dsp:cNvSpPr/>
      </dsp:nvSpPr>
      <dsp:spPr>
        <a:xfrm rot="19378041">
          <a:off x="2778820" y="814844"/>
          <a:ext cx="104258" cy="3549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500" kern="1200"/>
        </a:p>
      </dsp:txBody>
      <dsp:txXfrm>
        <a:off x="2781974" y="895247"/>
        <a:ext cx="72981" cy="212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0547B-EB11-4EE3-AA42-841C64C914FE}" type="datetimeFigureOut">
              <a:rPr lang="es-ES"/>
              <a:t>22/11/2017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3E959-C8EA-4216-804D-2184E8891923}" type="slidenum">
              <a:rPr lang="es-ES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469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3E959-C8EA-4216-804D-2184E8891923}" type="slidenum">
              <a:rPr lang="es-ES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268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3E959-C8EA-4216-804D-2184E8891923}" type="slidenum">
              <a:rPr lang="es-ES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955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3E959-C8EA-4216-804D-2184E8891923}" type="slidenum">
              <a:rPr lang="es-ES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904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C84D-B82A-4C18-9054-A4B8135A1E4C}" type="datetimeFigureOut">
              <a:rPr lang="es-CO" smtClean="0"/>
              <a:pPr/>
              <a:t>22/11/2017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7201-5089-46C9-90CF-FDF130EB536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763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C84D-B82A-4C18-9054-A4B8135A1E4C}" type="datetimeFigureOut">
              <a:rPr lang="es-CO" smtClean="0"/>
              <a:pPr/>
              <a:t>22/11/2017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7201-5089-46C9-90CF-FDF130EB536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633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C84D-B82A-4C18-9054-A4B8135A1E4C}" type="datetimeFigureOut">
              <a:rPr lang="es-CO" smtClean="0"/>
              <a:pPr/>
              <a:t>22/11/2017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7201-5089-46C9-90CF-FDF130EB536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809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C84D-B82A-4C18-9054-A4B8135A1E4C}" type="datetimeFigureOut">
              <a:rPr lang="es-CO" smtClean="0"/>
              <a:pPr/>
              <a:t>22/11/2017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7201-5089-46C9-90CF-FDF130EB536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658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C84D-B82A-4C18-9054-A4B8135A1E4C}" type="datetimeFigureOut">
              <a:rPr lang="es-CO" smtClean="0"/>
              <a:pPr/>
              <a:t>22/11/2017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7201-5089-46C9-90CF-FDF130EB536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502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C84D-B82A-4C18-9054-A4B8135A1E4C}" type="datetimeFigureOut">
              <a:rPr lang="es-CO" smtClean="0"/>
              <a:pPr/>
              <a:t>22/11/2017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7201-5089-46C9-90CF-FDF130EB536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900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C84D-B82A-4C18-9054-A4B8135A1E4C}" type="datetimeFigureOut">
              <a:rPr lang="es-CO" smtClean="0"/>
              <a:pPr/>
              <a:t>22/11/2017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7201-5089-46C9-90CF-FDF130EB536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985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C84D-B82A-4C18-9054-A4B8135A1E4C}" type="datetimeFigureOut">
              <a:rPr lang="es-CO" smtClean="0"/>
              <a:pPr/>
              <a:t>22/11/2017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7201-5089-46C9-90CF-FDF130EB536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856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C84D-B82A-4C18-9054-A4B8135A1E4C}" type="datetimeFigureOut">
              <a:rPr lang="es-CO" smtClean="0"/>
              <a:pPr/>
              <a:t>22/11/2017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7201-5089-46C9-90CF-FDF130EB536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33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C84D-B82A-4C18-9054-A4B8135A1E4C}" type="datetimeFigureOut">
              <a:rPr lang="es-CO" smtClean="0"/>
              <a:pPr/>
              <a:t>22/11/2017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7201-5089-46C9-90CF-FDF130EB536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687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C84D-B82A-4C18-9054-A4B8135A1E4C}" type="datetimeFigureOut">
              <a:rPr lang="es-CO" smtClean="0"/>
              <a:pPr/>
              <a:t>22/11/2017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7201-5089-46C9-90CF-FDF130EB536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032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DC84D-B82A-4C18-9054-A4B8135A1E4C}" type="datetimeFigureOut">
              <a:rPr lang="es-CO" smtClean="0"/>
              <a:pPr/>
              <a:t>22/11/2017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B7201-5089-46C9-90CF-FDF130EB536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025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49770" y="4063699"/>
            <a:ext cx="6332113" cy="1387161"/>
          </a:xfrm>
        </p:spPr>
        <p:txBody>
          <a:bodyPr>
            <a:noAutofit/>
          </a:bodyPr>
          <a:lstStyle/>
          <a:p>
            <a:r>
              <a:rPr lang="es-CO" sz="2800" b="1" dirty="0">
                <a:latin typeface="Arial Black" panose="020B0A04020102020204" pitchFamily="34" charset="0"/>
              </a:rPr>
              <a:t>DESCRIPCIÓN CLÍNICA DE LOS TEJIDOS BLANDOS POSTERIOR AL USO DE</a:t>
            </a:r>
            <a:r>
              <a:rPr lang="es-ES" sz="2800" b="1" dirty="0">
                <a:latin typeface="Arial Black" panose="020B0A04020102020204" pitchFamily="34" charset="0"/>
              </a:rPr>
              <a:t> PLASMA RICO EN </a:t>
            </a:r>
            <a:r>
              <a:rPr lang="es-CO" sz="2800" b="1" dirty="0">
                <a:latin typeface="Arial Black" panose="020B0A04020102020204" pitchFamily="34" charset="0"/>
              </a:rPr>
              <a:t> FACTORES DE CRECIMIENTO EN CIRUGIAS DE REGULARIZACION DE REBORDES, ESTUDIO PILOTO.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-30163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/>
          <p:cNvSpPr/>
          <p:nvPr/>
        </p:nvSpPr>
        <p:spPr>
          <a:xfrm>
            <a:off x="10731" y="5896385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http://calidad.unisinucartagena.edu.co:8010/CalidadOnline/public/images/logo_unisinu_ro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" y="936401"/>
            <a:ext cx="44291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838163" y="6117732"/>
            <a:ext cx="7353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ANGIE DIAZ ARRIETA, LIZETH CARDONA VIGGIANI, PAOLA MIRANDA LOPEZ, PAOLA OQUENDO VILORIA, ZAIDA SARMIENTO </a:t>
            </a:r>
            <a:r>
              <a:rPr lang="es-CO" sz="1200" dirty="0" err="1">
                <a:solidFill>
                  <a:schemeClr val="bg1"/>
                </a:solidFill>
                <a:latin typeface="AR BLANCA" pitchFamily="2" charset="0"/>
              </a:rPr>
              <a:t>SARMIENTO</a:t>
            </a:r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 , Dra. ROQUELINA PIANETA ALVIZ </a:t>
            </a:r>
            <a:r>
              <a:rPr lang="es-CO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de Odontología, Unisinù</a:t>
            </a:r>
            <a:endParaRPr lang="es-CO" sz="11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86205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29514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sp>
        <p:nvSpPr>
          <p:cNvPr id="5" name="Rectángulo 4"/>
          <p:cNvSpPr/>
          <p:nvPr/>
        </p:nvSpPr>
        <p:spPr>
          <a:xfrm>
            <a:off x="0" y="5892085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pic>
        <p:nvPicPr>
          <p:cNvPr id="6" name="Picture 2" descr="http://calidad.unisinucartagena.edu.co:8010/CalidadOnline/public/images/logo_unisinu_ro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0" y="730339"/>
            <a:ext cx="44291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443470" y="6021099"/>
            <a:ext cx="674853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ANGIE DIAZ ARRIETA, LIZETH CARDONA VIGGIANI, PAOLA MIRANDA LOPEZ, PAOLA OQUENDO VILORIA, ZAIDA SARMIENTO </a:t>
            </a:r>
            <a:r>
              <a:rPr lang="es-CO" sz="1200" dirty="0" err="1">
                <a:solidFill>
                  <a:schemeClr val="bg1"/>
                </a:solidFill>
                <a:latin typeface="AR BLANCA" pitchFamily="2" charset="0"/>
              </a:rPr>
              <a:t>SARMIENTO</a:t>
            </a:r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 , Dra. ROQUELINA PIANETA ALVIZ . </a:t>
            </a:r>
            <a:r>
              <a:rPr lang="es-CO" sz="10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de Odontología, </a:t>
            </a:r>
            <a:r>
              <a:rPr lang="es-CO" sz="105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Unisinù</a:t>
            </a:r>
            <a:r>
              <a:rPr lang="es-CO" sz="10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CO" sz="9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67938387"/>
              </p:ext>
            </p:extLst>
          </p:nvPr>
        </p:nvGraphicFramePr>
        <p:xfrm>
          <a:off x="2643031" y="2427221"/>
          <a:ext cx="6905938" cy="3386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 7"/>
          <p:cNvSpPr/>
          <p:nvPr/>
        </p:nvSpPr>
        <p:spPr>
          <a:xfrm>
            <a:off x="3829496" y="1733352"/>
            <a:ext cx="4198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dirty="0">
                <a:latin typeface="Arial Black" panose="020B0A04020102020204" pitchFamily="34" charset="0"/>
              </a:rPr>
              <a:t>Diseño de estudio</a:t>
            </a:r>
          </a:p>
        </p:txBody>
      </p:sp>
    </p:spTree>
    <p:extLst>
      <p:ext uri="{BB962C8B-B14F-4D97-AF65-F5344CB8AC3E}">
        <p14:creationId xmlns:p14="http://schemas.microsoft.com/office/powerpoint/2010/main" val="2202925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29514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sp>
        <p:nvSpPr>
          <p:cNvPr id="5" name="Rectángulo 4"/>
          <p:cNvSpPr/>
          <p:nvPr/>
        </p:nvSpPr>
        <p:spPr>
          <a:xfrm>
            <a:off x="0" y="5892085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pic>
        <p:nvPicPr>
          <p:cNvPr id="6" name="Picture 2" descr="http://calidad.unisinucartagena.edu.co:8010/CalidadOnline/public/images/logo_unisinu_ro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" y="936401"/>
            <a:ext cx="44291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443470" y="6021099"/>
            <a:ext cx="6748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ANGIE DIAZ ARRIETA, LIZETH CARDONA VIGGIANI, PAOLA MIRANDA, PAOLA OQUENDO VILORIA, ZAIDA SARMIENTO </a:t>
            </a:r>
            <a:r>
              <a:rPr lang="es-CO" sz="1200" dirty="0" err="1">
                <a:solidFill>
                  <a:schemeClr val="bg1"/>
                </a:solidFill>
                <a:latin typeface="AR BLANCA" pitchFamily="2" charset="0"/>
              </a:rPr>
              <a:t>SARMIENTO</a:t>
            </a:r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 , Dra. ROQUELINA PIANETA ALVIZ.  </a:t>
            </a:r>
            <a:r>
              <a:rPr lang="es-CO" sz="10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de Odontología, </a:t>
            </a:r>
            <a:r>
              <a:rPr lang="es-CO" sz="105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Unisinù</a:t>
            </a:r>
            <a:r>
              <a:rPr lang="es-CO" sz="10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CO" sz="9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83471083"/>
              </p:ext>
            </p:extLst>
          </p:nvPr>
        </p:nvGraphicFramePr>
        <p:xfrm>
          <a:off x="855692" y="3304518"/>
          <a:ext cx="9350062" cy="2253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 7"/>
          <p:cNvSpPr/>
          <p:nvPr/>
        </p:nvSpPr>
        <p:spPr>
          <a:xfrm>
            <a:off x="962236" y="2647438"/>
            <a:ext cx="2906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latin typeface="Arial Black" panose="020B0A04020102020204" pitchFamily="34" charset="0"/>
              </a:rPr>
              <a:t>Intervención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455910" y="1814453"/>
            <a:ext cx="4198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dirty="0">
                <a:latin typeface="Arial Black" panose="020B0A04020102020204" pitchFamily="34" charset="0"/>
              </a:rPr>
              <a:t>Diseño de estudio</a:t>
            </a:r>
          </a:p>
        </p:txBody>
      </p:sp>
    </p:spTree>
    <p:extLst>
      <p:ext uri="{BB962C8B-B14F-4D97-AF65-F5344CB8AC3E}">
        <p14:creationId xmlns:p14="http://schemas.microsoft.com/office/powerpoint/2010/main" val="2974005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29514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sp>
        <p:nvSpPr>
          <p:cNvPr id="5" name="Rectángulo 4"/>
          <p:cNvSpPr/>
          <p:nvPr/>
        </p:nvSpPr>
        <p:spPr>
          <a:xfrm>
            <a:off x="0" y="5892085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pic>
        <p:nvPicPr>
          <p:cNvPr id="6" name="Picture 2" descr="http://calidad.unisinucartagena.edu.co:8010/CalidadOnline/public/images/logo_unisinu_ro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" y="936401"/>
            <a:ext cx="44291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182213" y="6103383"/>
            <a:ext cx="674853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ANGIE DIAZ ARRIETA, LIZETH CARDONA VIGGIANI, PAOLA MIRANDA LOPEZ, PAOLA OQUENDO VILORIA, ZAIDA SARMIENTO </a:t>
            </a:r>
            <a:r>
              <a:rPr lang="es-CO" sz="1200" dirty="0" err="1">
                <a:solidFill>
                  <a:schemeClr val="bg1"/>
                </a:solidFill>
                <a:latin typeface="AR BLANCA" pitchFamily="2" charset="0"/>
              </a:rPr>
              <a:t>SARMIENTO</a:t>
            </a:r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 , Dra. ROQUELINA PIANETA ALVIZ . </a:t>
            </a:r>
            <a:r>
              <a:rPr lang="es-CO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de Odontología, </a:t>
            </a:r>
            <a:r>
              <a:rPr lang="es-CO" sz="11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Unisinù</a:t>
            </a:r>
            <a:r>
              <a:rPr lang="es-CO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CO" sz="1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03302072"/>
              </p:ext>
            </p:extLst>
          </p:nvPr>
        </p:nvGraphicFramePr>
        <p:xfrm>
          <a:off x="4945487" y="2231802"/>
          <a:ext cx="6992559" cy="3484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/>
          <p:cNvSpPr/>
          <p:nvPr/>
        </p:nvSpPr>
        <p:spPr>
          <a:xfrm>
            <a:off x="1310790" y="2794715"/>
            <a:ext cx="2814452" cy="131364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Arial" pitchFamily="34" charset="0"/>
              </a:rPr>
              <a:t>Variables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455910" y="1583478"/>
            <a:ext cx="4198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dirty="0">
                <a:latin typeface="Arial Black" panose="020B0A04020102020204" pitchFamily="34" charset="0"/>
              </a:rPr>
              <a:t>Diseño de estudio</a:t>
            </a:r>
          </a:p>
        </p:txBody>
      </p:sp>
    </p:spTree>
    <p:extLst>
      <p:ext uri="{BB962C8B-B14F-4D97-AF65-F5344CB8AC3E}">
        <p14:creationId xmlns:p14="http://schemas.microsoft.com/office/powerpoint/2010/main" val="2698337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30163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/>
          <p:cNvSpPr/>
          <p:nvPr/>
        </p:nvSpPr>
        <p:spPr>
          <a:xfrm>
            <a:off x="10731" y="5896385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http://calidad.unisinucartagena.edu.co:8010/CalidadOnline/public/images/logo_unisinu_ro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" y="936401"/>
            <a:ext cx="44291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6684134" y="5988675"/>
            <a:ext cx="5306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ANGIE DIAZ ARRIETA, LIZETH CARDONA VIGGIANI, PAOLA MIRANDA LOPEZ, PAOLA OQUENDO VILORIA, ZAIDA SARMIENTO </a:t>
            </a:r>
            <a:r>
              <a:rPr lang="es-CO" sz="1200" dirty="0" err="1">
                <a:solidFill>
                  <a:schemeClr val="bg1"/>
                </a:solidFill>
                <a:latin typeface="AR BLANCA" pitchFamily="2" charset="0"/>
              </a:rPr>
              <a:t>SARMIENTO</a:t>
            </a:r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 , Dra. ROQUELINA PIANETA ALVIZ . </a:t>
            </a:r>
            <a:r>
              <a:rPr lang="es-CO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de Odontología, </a:t>
            </a:r>
            <a:r>
              <a:rPr lang="es-CO" sz="11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Unisinù</a:t>
            </a:r>
            <a:r>
              <a:rPr lang="es-CO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CO" sz="1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es-CO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es-CO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828801" y="3136816"/>
            <a:ext cx="8989453" cy="61818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Arial "/>
              </a:rPr>
              <a:t>Un </a:t>
            </a:r>
            <a:r>
              <a:rPr lang="es-CO" dirty="0" err="1">
                <a:latin typeface="Arial "/>
              </a:rPr>
              <a:t>periodoncista</a:t>
            </a:r>
            <a:r>
              <a:rPr lang="es-CO" dirty="0">
                <a:latin typeface="Arial "/>
              </a:rPr>
              <a:t> </a:t>
            </a:r>
            <a:r>
              <a:rPr lang="es-CO" dirty="0" smtClean="0">
                <a:latin typeface="Arial "/>
              </a:rPr>
              <a:t>calibró </a:t>
            </a:r>
            <a:r>
              <a:rPr lang="es-CO" dirty="0">
                <a:latin typeface="Arial "/>
              </a:rPr>
              <a:t>a los operarios del estudio mediante la escala de </a:t>
            </a:r>
            <a:r>
              <a:rPr lang="es-CO" dirty="0" err="1" smtClean="0">
                <a:latin typeface="Arial "/>
              </a:rPr>
              <a:t>Landry</a:t>
            </a:r>
            <a:endParaRPr lang="es-CO" dirty="0">
              <a:latin typeface="Arial 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2829057" y="4070599"/>
            <a:ext cx="6555347" cy="54143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Arial "/>
              </a:rPr>
              <a:t>La observación se </a:t>
            </a:r>
            <a:r>
              <a:rPr lang="es-CO" dirty="0" smtClean="0">
                <a:latin typeface="Arial "/>
              </a:rPr>
              <a:t>realizó </a:t>
            </a:r>
            <a:r>
              <a:rPr lang="es-CO" dirty="0">
                <a:latin typeface="Arial "/>
              </a:rPr>
              <a:t>a los 7 y a los 15 días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455910" y="1970192"/>
            <a:ext cx="4172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latin typeface="Arial Black" pitchFamily="34" charset="0"/>
              </a:rPr>
              <a:t>Diseño de estudio</a:t>
            </a:r>
          </a:p>
        </p:txBody>
      </p:sp>
    </p:spTree>
    <p:extLst>
      <p:ext uri="{BB962C8B-B14F-4D97-AF65-F5344CB8AC3E}">
        <p14:creationId xmlns:p14="http://schemas.microsoft.com/office/powerpoint/2010/main" val="35940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30163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/>
          <p:cNvSpPr/>
          <p:nvPr/>
        </p:nvSpPr>
        <p:spPr>
          <a:xfrm>
            <a:off x="0" y="6021099"/>
            <a:ext cx="12202731" cy="84120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400" dirty="0" smtClean="0"/>
          </a:p>
          <a:p>
            <a:pPr algn="ctr"/>
            <a:r>
              <a:rPr lang="es-CO" sz="1400" dirty="0" err="1" smtClean="0"/>
              <a:t>Landry</a:t>
            </a:r>
            <a:r>
              <a:rPr lang="es-CO" sz="1400" dirty="0" smtClean="0"/>
              <a:t> R, </a:t>
            </a:r>
            <a:r>
              <a:rPr lang="es-CO" sz="1400" dirty="0" err="1" smtClean="0"/>
              <a:t>Turnbull</a:t>
            </a:r>
            <a:r>
              <a:rPr lang="es-CO" sz="1400" dirty="0" smtClean="0"/>
              <a:t> R, </a:t>
            </a:r>
            <a:r>
              <a:rPr lang="es-CO" sz="1400" dirty="0" err="1" smtClean="0"/>
              <a:t>Howley</a:t>
            </a:r>
            <a:r>
              <a:rPr lang="es-CO" sz="1400" dirty="0" smtClean="0"/>
              <a:t> T. </a:t>
            </a:r>
            <a:r>
              <a:rPr lang="es-CO" sz="1400" dirty="0" err="1" smtClean="0"/>
              <a:t>Effectiveness</a:t>
            </a:r>
            <a:r>
              <a:rPr lang="es-CO" sz="1400" dirty="0" smtClean="0"/>
              <a:t> of </a:t>
            </a:r>
            <a:r>
              <a:rPr lang="es-CO" sz="1400" dirty="0" err="1" smtClean="0"/>
              <a:t>benzy</a:t>
            </a:r>
            <a:r>
              <a:rPr lang="es-CO" sz="1400" dirty="0" smtClean="0"/>
              <a:t>- </a:t>
            </a:r>
            <a:r>
              <a:rPr lang="es-CO" sz="1400" dirty="0" err="1" smtClean="0"/>
              <a:t>damine</a:t>
            </a:r>
            <a:r>
              <a:rPr lang="es-CO" sz="1400" dirty="0" smtClean="0"/>
              <a:t> HCL in </a:t>
            </a:r>
            <a:r>
              <a:rPr lang="es-CO" sz="1400" dirty="0" err="1" smtClean="0"/>
              <a:t>the</a:t>
            </a:r>
            <a:r>
              <a:rPr lang="es-CO" sz="1400" dirty="0" smtClean="0"/>
              <a:t> </a:t>
            </a:r>
            <a:r>
              <a:rPr lang="es-CO" sz="1400" dirty="0" err="1" smtClean="0"/>
              <a:t>treatment</a:t>
            </a:r>
            <a:r>
              <a:rPr lang="es-CO" sz="1400" dirty="0" smtClean="0"/>
              <a:t> of periodontal post-</a:t>
            </a:r>
            <a:r>
              <a:rPr lang="es-CO" sz="1400" dirty="0" err="1" smtClean="0"/>
              <a:t>surgical</a:t>
            </a:r>
            <a:r>
              <a:rPr lang="es-CO" sz="1400" dirty="0" smtClean="0"/>
              <a:t> </a:t>
            </a:r>
            <a:r>
              <a:rPr lang="es-CO" sz="1400" dirty="0" err="1" smtClean="0"/>
              <a:t>patients</a:t>
            </a:r>
            <a:r>
              <a:rPr lang="es-CO" sz="1400" dirty="0" smtClean="0"/>
              <a:t>. Res </a:t>
            </a:r>
            <a:r>
              <a:rPr lang="es-CO" sz="1400" dirty="0" err="1" smtClean="0"/>
              <a:t>Clin</a:t>
            </a:r>
            <a:r>
              <a:rPr lang="es-CO" sz="1400" dirty="0" smtClean="0"/>
              <a:t> </a:t>
            </a:r>
            <a:r>
              <a:rPr lang="es-CO" sz="1400" dirty="0" err="1" smtClean="0"/>
              <a:t>Forums</a:t>
            </a:r>
            <a:r>
              <a:rPr lang="es-CO" sz="1400" dirty="0" smtClean="0"/>
              <a:t> 1998;10:105-118</a:t>
            </a:r>
            <a:r>
              <a:rPr lang="es-CO" dirty="0" smtClean="0"/>
              <a:t>.</a:t>
            </a:r>
            <a:endParaRPr lang="es-CO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654781"/>
              </p:ext>
            </p:extLst>
          </p:nvPr>
        </p:nvGraphicFramePr>
        <p:xfrm>
          <a:off x="2301767" y="953857"/>
          <a:ext cx="8248827" cy="4942528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{F5AB1C69-6EDB-4FF4-983F-18BD219EF322}</a:tableStyleId>
              </a:tblPr>
              <a:tblGrid>
                <a:gridCol w="9465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1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93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084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36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96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38469">
                <a:tc>
                  <a:txBody>
                    <a:bodyPr/>
                    <a:lstStyle/>
                    <a:p>
                      <a:endParaRPr lang="es-CO" sz="1400" dirty="0">
                        <a:latin typeface="Arial 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tx1"/>
                          </a:solidFill>
                          <a:latin typeface="Arial "/>
                        </a:rPr>
                        <a:t>COLOR DE LOS</a:t>
                      </a:r>
                      <a:r>
                        <a:rPr lang="es-CO" sz="1400" baseline="0" dirty="0">
                          <a:solidFill>
                            <a:schemeClr val="tx1"/>
                          </a:solidFill>
                          <a:latin typeface="Arial "/>
                        </a:rPr>
                        <a:t> TEJIDOS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Arial 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tx1"/>
                          </a:solidFill>
                          <a:latin typeface="Arial "/>
                        </a:rPr>
                        <a:t>RESPUESTA A LA PALPACIÓN 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Arial 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 dirty="0">
                        <a:latin typeface="Arial "/>
                      </a:endParaRPr>
                    </a:p>
                    <a:p>
                      <a:pPr algn="ctr"/>
                      <a:r>
                        <a:rPr lang="es-CO" sz="1400" dirty="0">
                          <a:solidFill>
                            <a:schemeClr val="tx1"/>
                          </a:solidFill>
                          <a:latin typeface="Arial "/>
                        </a:rPr>
                        <a:t>TEJIDO DE GRANULACIÓN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Arial 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tx1"/>
                          </a:solidFill>
                          <a:latin typeface="Arial "/>
                        </a:rPr>
                        <a:t>MARGEN</a:t>
                      </a:r>
                      <a:r>
                        <a:rPr lang="es-CO" sz="1400" baseline="0" dirty="0">
                          <a:solidFill>
                            <a:schemeClr val="tx1"/>
                          </a:solidFill>
                          <a:latin typeface="Arial "/>
                        </a:rPr>
                        <a:t> DE INCISIÓN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Arial 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 dirty="0">
                        <a:latin typeface="Arial "/>
                      </a:endParaRPr>
                    </a:p>
                    <a:p>
                      <a:r>
                        <a:rPr lang="es-CO" sz="1600" dirty="0">
                          <a:solidFill>
                            <a:schemeClr val="tx1"/>
                          </a:solidFill>
                          <a:latin typeface="Arial "/>
                        </a:rPr>
                        <a:t>SUPURACIÓN</a:t>
                      </a:r>
                      <a:endParaRPr lang="es-CO" sz="1600" b="1" dirty="0">
                        <a:solidFill>
                          <a:schemeClr val="tx1"/>
                        </a:solidFill>
                        <a:latin typeface="Arial 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8469"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 "/>
                        </a:rPr>
                        <a:t>Muy pobre 1</a:t>
                      </a:r>
                      <a:endParaRPr lang="es-CO" sz="1400" b="1" dirty="0">
                        <a:latin typeface="Arial 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 "/>
                        </a:rPr>
                        <a:t>+50%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 "/>
                        </a:rPr>
                        <a:t>sangrado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 "/>
                        </a:rPr>
                        <a:t>Presente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 "/>
                        </a:rPr>
                        <a:t>No es epitelializado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 "/>
                        </a:rPr>
                        <a:t>Presente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8469"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 "/>
                        </a:rPr>
                        <a:t>Pobre 2</a:t>
                      </a:r>
                      <a:endParaRPr lang="es-CO" sz="1400" b="1" dirty="0">
                        <a:latin typeface="Arial 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 "/>
                        </a:rPr>
                        <a:t>+50%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 "/>
                        </a:rPr>
                        <a:t>Sangrado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 "/>
                        </a:rPr>
                        <a:t>Presente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 "/>
                        </a:rPr>
                        <a:t>No es epitelializado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 "/>
                        </a:rPr>
                        <a:t>Presente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0010"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 "/>
                        </a:rPr>
                        <a:t>Bueno 3</a:t>
                      </a:r>
                      <a:endParaRPr lang="es-CO" sz="1400" b="1" dirty="0">
                        <a:latin typeface="Arial 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 "/>
                        </a:rPr>
                        <a:t>-50%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 "/>
                        </a:rPr>
                        <a:t>No sangrado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 "/>
                        </a:rPr>
                        <a:t>No presenta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 "/>
                        </a:rPr>
                        <a:t>Tejido conectivo</a:t>
                      </a:r>
                      <a:r>
                        <a:rPr lang="es-CO" sz="1400" baseline="0" dirty="0">
                          <a:latin typeface="Arial "/>
                        </a:rPr>
                        <a:t> no expuesto</a:t>
                      </a:r>
                      <a:endParaRPr lang="es-CO" sz="1400" dirty="0">
                        <a:latin typeface="Arial 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 "/>
                        </a:rPr>
                        <a:t>No presente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21550"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 "/>
                        </a:rPr>
                        <a:t>Muy bueno</a:t>
                      </a:r>
                      <a:r>
                        <a:rPr lang="es-CO" sz="1400" baseline="0" dirty="0">
                          <a:latin typeface="Arial "/>
                        </a:rPr>
                        <a:t> 4</a:t>
                      </a:r>
                      <a:endParaRPr lang="es-CO" sz="1400" b="1" dirty="0">
                        <a:latin typeface="Arial 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 "/>
                        </a:rPr>
                        <a:t>-25%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 "/>
                        </a:rPr>
                        <a:t>No sangrado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 "/>
                        </a:rPr>
                        <a:t>No presenta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 "/>
                        </a:rPr>
                        <a:t>Tejido conectivo no expuesto</a:t>
                      </a:r>
                    </a:p>
                    <a:p>
                      <a:endParaRPr lang="es-CO" sz="1400" dirty="0">
                        <a:latin typeface="Arial 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 "/>
                        </a:rPr>
                        <a:t>No presente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21550"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 "/>
                        </a:rPr>
                        <a:t>Excelente</a:t>
                      </a:r>
                      <a:r>
                        <a:rPr lang="es-CO" sz="1400" baseline="0" dirty="0">
                          <a:latin typeface="Arial "/>
                        </a:rPr>
                        <a:t> 5</a:t>
                      </a:r>
                      <a:endParaRPr lang="es-CO" sz="1400" b="1" dirty="0">
                        <a:latin typeface="Arial 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 "/>
                        </a:rPr>
                        <a:t>Rosa</a:t>
                      </a:r>
                      <a:r>
                        <a:rPr lang="es-CO" sz="1400" baseline="0" dirty="0">
                          <a:latin typeface="Arial "/>
                        </a:rPr>
                        <a:t> suave</a:t>
                      </a:r>
                      <a:endParaRPr lang="es-CO" sz="1400" dirty="0">
                        <a:latin typeface="Arial 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 "/>
                        </a:rPr>
                        <a:t>No sangrado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 "/>
                        </a:rPr>
                        <a:t>No presenta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 "/>
                        </a:rPr>
                        <a:t>Tejido conectivo no expuesto</a:t>
                      </a:r>
                    </a:p>
                    <a:p>
                      <a:endParaRPr lang="es-CO" sz="1400" dirty="0">
                        <a:latin typeface="Arial 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 "/>
                        </a:rPr>
                        <a:t>No presenta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4785919" y="160406"/>
            <a:ext cx="4198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dirty="0">
                <a:latin typeface="Arial Black" panose="020B0A04020102020204" pitchFamily="34" charset="0"/>
              </a:rPr>
              <a:t>Diseño de estudio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383924" y="2153437"/>
            <a:ext cx="1751527" cy="1210614"/>
          </a:xfrm>
          <a:prstGeom prst="roundRect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tx1"/>
                </a:solidFill>
                <a:latin typeface="Arial "/>
              </a:rPr>
              <a:t>ESCALA DE LANDRY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443470" y="6021099"/>
            <a:ext cx="674853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ANGIE DIAZ ARRIETA, LIZETH CARDONA VIGGIANI, PAOLA MIRANDA LOPEZ, PAOLA OQUENDO VILORIA, ZAIDA SARMIENTO </a:t>
            </a:r>
            <a:r>
              <a:rPr lang="es-CO" sz="1200" dirty="0" err="1">
                <a:solidFill>
                  <a:schemeClr val="bg1"/>
                </a:solidFill>
                <a:latin typeface="AR BLANCA" pitchFamily="2" charset="0"/>
              </a:rPr>
              <a:t>SARMIENTO</a:t>
            </a:r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 , Dra. ROQUELINA PIANETA ALVIZ . </a:t>
            </a:r>
            <a:r>
              <a:rPr lang="es-CO" sz="10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de Odontología, </a:t>
            </a:r>
            <a:r>
              <a:rPr lang="es-CO" sz="105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Unisinù</a:t>
            </a:r>
            <a:r>
              <a:rPr lang="es-CO" sz="10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CO" sz="9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58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29514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sp>
        <p:nvSpPr>
          <p:cNvPr id="5" name="Rectángulo 4"/>
          <p:cNvSpPr/>
          <p:nvPr/>
        </p:nvSpPr>
        <p:spPr>
          <a:xfrm>
            <a:off x="0" y="5892085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pic>
        <p:nvPicPr>
          <p:cNvPr id="6" name="Picture 2" descr="http://calidad.unisinucartagena.edu.co:8010/CalidadOnline/public/images/logo_unisinu_ro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" y="936401"/>
            <a:ext cx="44291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443470" y="6198384"/>
            <a:ext cx="6748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ANGIE DIAZ ARRIETA, LIZETH CARDONA VIGGIANI, PAOLA MIRANDA, PAOLA OQUENDO VILORIA, ZAIDA SARMIENTO </a:t>
            </a:r>
            <a:r>
              <a:rPr lang="es-CO" sz="1200" dirty="0" err="1">
                <a:solidFill>
                  <a:schemeClr val="bg1"/>
                </a:solidFill>
                <a:latin typeface="AR BLANCA" pitchFamily="2" charset="0"/>
              </a:rPr>
              <a:t>SARMIENTO</a:t>
            </a:r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 , Dra. ROQUELINA PIANETA ALVIZ </a:t>
            </a:r>
            <a:r>
              <a:rPr lang="es-CO" sz="1100" dirty="0">
                <a:solidFill>
                  <a:schemeClr val="bg1"/>
                </a:solidFill>
              </a:rPr>
              <a:t>. </a:t>
            </a:r>
            <a:r>
              <a:rPr lang="es-CO" sz="10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de Odontología, </a:t>
            </a:r>
            <a:r>
              <a:rPr lang="es-CO" sz="105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Unisinù</a:t>
            </a:r>
            <a:r>
              <a:rPr lang="es-CO" sz="10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CO" sz="9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113785" y="2385932"/>
            <a:ext cx="7466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latin typeface="Arial Black" pitchFamily="34" charset="0"/>
                <a:cs typeface="Arial" panose="020B0604020202020204" pitchFamily="34" charset="0"/>
              </a:rPr>
              <a:t>Recogida de datos, manejo y análisis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498242" y="4209366"/>
            <a:ext cx="8577329" cy="110799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Los datos se almacenaron en un archivo con acceso limitado. Solamente se tienen acceso a los datos los responsables del estudio y el monitor , que comprobó el correcto funcionamiento de la investigación. </a:t>
            </a:r>
          </a:p>
          <a:p>
            <a:endParaRPr lang="es-CO" dirty="0"/>
          </a:p>
        </p:txBody>
      </p:sp>
      <p:sp>
        <p:nvSpPr>
          <p:cNvPr id="10" name="Rectángulo 9"/>
          <p:cNvSpPr/>
          <p:nvPr/>
        </p:nvSpPr>
        <p:spPr>
          <a:xfrm>
            <a:off x="1498242" y="3323038"/>
            <a:ext cx="8577329" cy="73890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 "/>
              </a:rPr>
              <a:t>Los datos se recogieron durante las revisiones de los pacientes, recopilando los resultados de las observaciones clínicas en el cuaderno de recogida de datos.</a:t>
            </a:r>
          </a:p>
        </p:txBody>
      </p:sp>
    </p:spTree>
    <p:extLst>
      <p:ext uri="{BB962C8B-B14F-4D97-AF65-F5344CB8AC3E}">
        <p14:creationId xmlns:p14="http://schemas.microsoft.com/office/powerpoint/2010/main" val="250016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29514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sp>
        <p:nvSpPr>
          <p:cNvPr id="5" name="Rectángulo 4"/>
          <p:cNvSpPr/>
          <p:nvPr/>
        </p:nvSpPr>
        <p:spPr>
          <a:xfrm>
            <a:off x="0" y="5892085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pic>
        <p:nvPicPr>
          <p:cNvPr id="6" name="Picture 2" descr="http://calidad.unisinucartagena.edu.co:8010/CalidadOnline/public/images/logo_unisinu_ro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" y="936401"/>
            <a:ext cx="44291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443470" y="6144209"/>
            <a:ext cx="6748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ANGIE DIAZ ARRIETA, LIZETH CARDONA VIGGIANI, PAOLA MIRANDA, PAOLA OQUENDO VILORIA, ZAIDA SARMIENTO </a:t>
            </a:r>
            <a:r>
              <a:rPr lang="es-CO" sz="1200" dirty="0" err="1">
                <a:solidFill>
                  <a:schemeClr val="bg1"/>
                </a:solidFill>
                <a:latin typeface="AR BLANCA" pitchFamily="2" charset="0"/>
              </a:rPr>
              <a:t>SARMIENTO</a:t>
            </a:r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 , Dra. ROQUELINA PIANETA ALVIZ . </a:t>
            </a:r>
            <a:r>
              <a:rPr lang="es-CO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de Odontología, </a:t>
            </a:r>
            <a:r>
              <a:rPr lang="es-CO" sz="11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Unisinù</a:t>
            </a:r>
            <a:r>
              <a:rPr lang="es-CO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CO" sz="1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69761" y="2422987"/>
            <a:ext cx="10452477" cy="584775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s-CO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 Administración del estudio y aspectos éticos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85611" y="3269451"/>
            <a:ext cx="10612192" cy="203132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Los pacientes incluidos en el estudios fueron voluntarios. </a:t>
            </a:r>
          </a:p>
          <a:p>
            <a:pPr marL="342900" indent="-342900" algn="just">
              <a:buFont typeface="+mj-lt"/>
              <a:buAutoNum type="arabicPeriod"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Antes de someterse al estudio firmaron un consentimiento informado en el cual aceptaron participar al estudio.</a:t>
            </a:r>
          </a:p>
          <a:p>
            <a:pPr marL="342900" indent="-342900" algn="just">
              <a:buFont typeface="+mj-lt"/>
              <a:buAutoNum type="arabicPeriod"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Todos los pacientes comprendieron el propósito del estudio y firmaron un consentimiento para la realización.</a:t>
            </a:r>
          </a:p>
        </p:txBody>
      </p:sp>
    </p:spTree>
    <p:extLst>
      <p:ext uri="{BB962C8B-B14F-4D97-AF65-F5344CB8AC3E}">
        <p14:creationId xmlns:p14="http://schemas.microsoft.com/office/powerpoint/2010/main" val="306173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29514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sp>
        <p:nvSpPr>
          <p:cNvPr id="5" name="Rectángulo 4"/>
          <p:cNvSpPr/>
          <p:nvPr/>
        </p:nvSpPr>
        <p:spPr>
          <a:xfrm>
            <a:off x="0" y="5892085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pic>
        <p:nvPicPr>
          <p:cNvPr id="6" name="Picture 2" descr="http://calidad.unisinucartagena.edu.co:8010/CalidadOnline/public/images/logo_unisinu_ro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5" y="936401"/>
            <a:ext cx="315864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443470" y="6127133"/>
            <a:ext cx="674853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ANGIE DIAZ ARRIETA, LIZETH CARDONA VIGGIANI, PAOLA MIRANDA LOPEZ, PAOLA OQUENDO VILORIA, ZAIDA SARMIENTO </a:t>
            </a:r>
            <a:r>
              <a:rPr lang="es-CO" sz="1200" dirty="0" err="1">
                <a:solidFill>
                  <a:schemeClr val="bg1"/>
                </a:solidFill>
                <a:latin typeface="AR BLANCA" pitchFamily="2" charset="0"/>
              </a:rPr>
              <a:t>SARMIENTO</a:t>
            </a:r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 , Dra. ROQUELINA PIANETA ALVIZ.  </a:t>
            </a:r>
            <a:r>
              <a:rPr lang="es-CO" sz="10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de Odontología, </a:t>
            </a:r>
            <a:r>
              <a:rPr lang="es-CO" sz="105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Unisinù</a:t>
            </a:r>
            <a:r>
              <a:rPr lang="es-CO" sz="10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CO" sz="9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8796582" y="2328326"/>
            <a:ext cx="315086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/>
              <a:t/>
            </a:r>
            <a:br>
              <a:rPr lang="es-CO" dirty="0"/>
            </a:br>
            <a:r>
              <a:rPr lang="es-CO" b="1" dirty="0"/>
              <a:t/>
            </a:r>
            <a:br>
              <a:rPr lang="es-CO" b="1" dirty="0"/>
            </a:br>
            <a:r>
              <a:rPr lang="es-CO" b="1" dirty="0"/>
              <a:t>MATERIAL Y MÉTODOS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17" name="Imagen 16" descr="C:\Users\Andres\Downloads\14699429_10210926207421204_2042132549_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6" t="22639" r="31279" b="21834"/>
          <a:stretch/>
        </p:blipFill>
        <p:spPr bwMode="auto">
          <a:xfrm rot="5764577">
            <a:off x="10030313" y="6590390"/>
            <a:ext cx="854385" cy="2015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878" y="1327355"/>
            <a:ext cx="5633884" cy="442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29514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sp>
        <p:nvSpPr>
          <p:cNvPr id="5" name="Rectángulo 4"/>
          <p:cNvSpPr/>
          <p:nvPr/>
        </p:nvSpPr>
        <p:spPr>
          <a:xfrm>
            <a:off x="0" y="5892085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pic>
        <p:nvPicPr>
          <p:cNvPr id="6" name="Picture 2" descr="http://calidad.unisinucartagena.edu.co:8010/CalidadOnline/public/images/logo_unisinu_roj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5" y="936401"/>
            <a:ext cx="315864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443470" y="6127133"/>
            <a:ext cx="6748530" cy="62324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ANGIE DIAZ ARRIETA, LIZETH CARDONA VIGGIANI, PAOLA MIRANDA LOPEZ, PAOLA OQUENDO VILORIA, ZAIDA SARMIENTO </a:t>
            </a:r>
            <a:r>
              <a:rPr lang="es-CO" sz="1200" dirty="0" err="1">
                <a:solidFill>
                  <a:schemeClr val="bg1"/>
                </a:solidFill>
                <a:latin typeface="AR BLANCA" pitchFamily="2" charset="0"/>
              </a:rPr>
              <a:t>SARMIENTO</a:t>
            </a:r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 , Dra. ROQUELINA PIANETA ALVIZ.  </a:t>
            </a:r>
            <a:r>
              <a:rPr lang="es-CO" sz="10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de Odontología, </a:t>
            </a:r>
            <a:r>
              <a:rPr lang="es-CO" sz="105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Unisinù</a:t>
            </a:r>
            <a:r>
              <a:rPr lang="es-CO" sz="10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CO" sz="9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3267075" y="1019175"/>
            <a:ext cx="611299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/>
              <a:t/>
            </a:r>
            <a:br>
              <a:rPr lang="es-CO" dirty="0"/>
            </a:br>
            <a:r>
              <a:rPr lang="es-CO" b="1" dirty="0"/>
              <a:t/>
            </a:r>
            <a:br>
              <a:rPr lang="es-CO" b="1" dirty="0"/>
            </a:br>
            <a:r>
              <a:rPr lang="es-CO" b="1" dirty="0">
                <a:latin typeface="Arial Black"/>
              </a:rPr>
              <a:t>MATERIAL Y MÉTODOS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17" name="Imagen 16" descr="C:\Users\Andres\Downloads\14699429_10210926207421204_2042132549_o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6" t="22639" r="31279" b="21834"/>
          <a:stretch/>
        </p:blipFill>
        <p:spPr bwMode="auto">
          <a:xfrm rot="5764577">
            <a:off x="10030313" y="6590390"/>
            <a:ext cx="854385" cy="2015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267200" y="2442845"/>
            <a:ext cx="2743200" cy="107721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1600" dirty="0">
                <a:latin typeface="Arial"/>
              </a:rPr>
              <a:t>5 minutos antes de comenzar el procedimiento </a:t>
            </a:r>
            <a:r>
              <a:rPr lang="es-ES" sz="1600" dirty="0" smtClean="0">
                <a:latin typeface="Arial"/>
              </a:rPr>
              <a:t>quirúrgico </a:t>
            </a:r>
            <a:r>
              <a:rPr lang="es-ES" sz="1600" dirty="0">
                <a:latin typeface="Arial"/>
              </a:rPr>
              <a:t>se </a:t>
            </a:r>
            <a:r>
              <a:rPr lang="es-ES" sz="1600" dirty="0" smtClean="0">
                <a:latin typeface="Arial"/>
              </a:rPr>
              <a:t>realizó </a:t>
            </a:r>
            <a:r>
              <a:rPr lang="es-ES" sz="1600" dirty="0">
                <a:latin typeface="Arial"/>
              </a:rPr>
              <a:t>la toma de la muestra de sangre 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59638" y="2482251"/>
            <a:ext cx="2743200" cy="156966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1600" dirty="0">
                <a:latin typeface="Arial"/>
              </a:rPr>
              <a:t>Se utilizo: </a:t>
            </a:r>
          </a:p>
          <a:p>
            <a:pPr algn="ctr"/>
            <a:r>
              <a:rPr lang="es-ES" sz="1600" dirty="0">
                <a:latin typeface="Arial"/>
              </a:rPr>
              <a:t>Jeringas de 10 cc </a:t>
            </a:r>
          </a:p>
          <a:p>
            <a:pPr algn="ctr"/>
            <a:r>
              <a:rPr lang="es-ES" sz="1600" dirty="0">
                <a:latin typeface="Arial"/>
              </a:rPr>
              <a:t>Tubos de ensayo </a:t>
            </a:r>
          </a:p>
          <a:p>
            <a:pPr algn="ctr"/>
            <a:r>
              <a:rPr lang="es-ES" sz="1600" dirty="0">
                <a:latin typeface="Arial"/>
              </a:rPr>
              <a:t>Centrifuga </a:t>
            </a:r>
          </a:p>
          <a:p>
            <a:pPr algn="ctr"/>
            <a:r>
              <a:rPr lang="es-ES" sz="1600" dirty="0">
                <a:latin typeface="Arial"/>
              </a:rPr>
              <a:t>Algodón </a:t>
            </a:r>
          </a:p>
          <a:p>
            <a:pPr algn="ctr"/>
            <a:r>
              <a:rPr lang="es-ES" sz="1600" dirty="0">
                <a:latin typeface="Arial"/>
              </a:rPr>
              <a:t>Alcohol 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324850" y="2702224"/>
            <a:ext cx="2743200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1600" dirty="0">
                <a:latin typeface="Arial"/>
              </a:rPr>
              <a:t>Se procede a realizar la </a:t>
            </a:r>
            <a:r>
              <a:rPr lang="es-ES" sz="1600" dirty="0" smtClean="0">
                <a:latin typeface="Arial"/>
              </a:rPr>
              <a:t>cirugía</a:t>
            </a:r>
            <a:r>
              <a:rPr lang="es-ES" sz="1600" dirty="0">
                <a:latin typeface="Arial"/>
              </a:rPr>
              <a:t> </a:t>
            </a:r>
          </a:p>
        </p:txBody>
      </p:sp>
      <p:sp>
        <p:nvSpPr>
          <p:cNvPr id="10" name="Flecha: a la derecha 9"/>
          <p:cNvSpPr/>
          <p:nvPr/>
        </p:nvSpPr>
        <p:spPr>
          <a:xfrm>
            <a:off x="3305714" y="2781300"/>
            <a:ext cx="626892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/>
          <p:cNvSpPr/>
          <p:nvPr/>
        </p:nvSpPr>
        <p:spPr>
          <a:xfrm>
            <a:off x="7334250" y="2781300"/>
            <a:ext cx="731083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hacia abajo 11"/>
          <p:cNvSpPr/>
          <p:nvPr/>
        </p:nvSpPr>
        <p:spPr>
          <a:xfrm>
            <a:off x="9477375" y="3431157"/>
            <a:ext cx="484188" cy="519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8372475" y="4352925"/>
            <a:ext cx="2743200" cy="110799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1600" dirty="0">
                <a:latin typeface="Arial"/>
              </a:rPr>
              <a:t>15 minutos antes de terminar el procedimiento </a:t>
            </a:r>
            <a:r>
              <a:rPr lang="es-ES" sz="1600" dirty="0" smtClean="0">
                <a:latin typeface="Arial"/>
              </a:rPr>
              <a:t>quirúrgico</a:t>
            </a:r>
            <a:r>
              <a:rPr lang="es-ES" sz="1600" dirty="0">
                <a:latin typeface="Arial"/>
              </a:rPr>
              <a:t> se hace la </a:t>
            </a:r>
            <a:r>
              <a:rPr lang="es-ES" sz="1600" dirty="0" smtClean="0">
                <a:latin typeface="Arial"/>
              </a:rPr>
              <a:t>centrifugación </a:t>
            </a:r>
            <a:r>
              <a:rPr lang="es-ES" sz="1600" dirty="0">
                <a:latin typeface="Arial"/>
              </a:rPr>
              <a:t>de la sangre</a:t>
            </a:r>
            <a:r>
              <a:rPr lang="es-ES" dirty="0"/>
              <a:t> </a:t>
            </a:r>
          </a:p>
        </p:txBody>
      </p:sp>
      <p:sp>
        <p:nvSpPr>
          <p:cNvPr id="14" name="Flecha: hacia la izquierda 13"/>
          <p:cNvSpPr/>
          <p:nvPr/>
        </p:nvSpPr>
        <p:spPr>
          <a:xfrm>
            <a:off x="6600825" y="4671695"/>
            <a:ext cx="995701" cy="484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2847975" y="4185920"/>
            <a:ext cx="2972387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1600" dirty="0">
                <a:latin typeface="Arial"/>
              </a:rPr>
              <a:t>Exactamente antes de suturar se retira el plasma del tubo de ensayo, se coloca sobre el sector del reborde expuesto y por ultimo se sutura la herida </a:t>
            </a:r>
          </a:p>
        </p:txBody>
      </p:sp>
    </p:spTree>
    <p:extLst>
      <p:ext uri="{BB962C8B-B14F-4D97-AF65-F5344CB8AC3E}">
        <p14:creationId xmlns:p14="http://schemas.microsoft.com/office/powerpoint/2010/main" val="8394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29514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sp>
        <p:nvSpPr>
          <p:cNvPr id="5" name="Rectángulo 4"/>
          <p:cNvSpPr/>
          <p:nvPr/>
        </p:nvSpPr>
        <p:spPr>
          <a:xfrm>
            <a:off x="0" y="5892085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pic>
        <p:nvPicPr>
          <p:cNvPr id="6" name="Picture 2" descr="http://calidad.unisinucartagena.edu.co:8010/CalidadOnline/public/images/logo_unisinu_roj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5" y="936401"/>
            <a:ext cx="315864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443470" y="6127133"/>
            <a:ext cx="674853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ANGIE DIAZ ARRIETA, LIZETH CARDONA VIGGIANI, PAOLA MIRANDA LOPEZ, PAOLA OQUENDO VILORIA, ZAIDA SARMIENTO </a:t>
            </a:r>
            <a:r>
              <a:rPr lang="es-CO" sz="1200" dirty="0" err="1">
                <a:solidFill>
                  <a:schemeClr val="bg1"/>
                </a:solidFill>
                <a:latin typeface="AR BLANCA" pitchFamily="2" charset="0"/>
              </a:rPr>
              <a:t>SARMIENTO</a:t>
            </a:r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 , Dra. ROQUELINA PIANETA ALVIZ.  </a:t>
            </a:r>
            <a:r>
              <a:rPr lang="es-CO" sz="10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de Odontología, </a:t>
            </a:r>
            <a:r>
              <a:rPr lang="es-CO" sz="105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Unisinù</a:t>
            </a:r>
            <a:r>
              <a:rPr lang="es-CO" sz="10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CO" sz="9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486275" y="1285875"/>
            <a:ext cx="403267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200" b="1" dirty="0">
                <a:latin typeface="Arial Black"/>
              </a:rPr>
              <a:t>Recomendaciones</a:t>
            </a:r>
            <a:r>
              <a:rPr lang="es-CO" b="1" dirty="0">
                <a:latin typeface="Calibri Light"/>
              </a:rPr>
              <a:t>  </a:t>
            </a:r>
            <a:br>
              <a:rPr lang="es-CO" b="1" dirty="0">
                <a:latin typeface="Calibri Light"/>
              </a:rPr>
            </a:br>
            <a:endParaRPr lang="es-CO" dirty="0"/>
          </a:p>
        </p:txBody>
      </p:sp>
      <p:pic>
        <p:nvPicPr>
          <p:cNvPr id="17" name="Imagen 16" descr="C:\Users\Andres\Downloads\14699429_10210926207421204_2042132549_o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6" t="22639" r="31279" b="21834"/>
          <a:stretch/>
        </p:blipFill>
        <p:spPr bwMode="auto">
          <a:xfrm rot="5764577">
            <a:off x="10030313" y="6590390"/>
            <a:ext cx="854385" cy="2015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286586" y="3192463"/>
            <a:ext cx="6181014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rial"/>
                <a:cs typeface="Arial"/>
              </a:rPr>
              <a:t>Dieta blanda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rial"/>
                <a:cs typeface="Arial"/>
              </a:rPr>
              <a:t>No ingerir alimentos calientes durante las siguientes 48 horas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rial"/>
                <a:cs typeface="Arial"/>
              </a:rPr>
              <a:t>No fumar durante la cicatrización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rial"/>
                <a:cs typeface="Arial"/>
              </a:rPr>
              <a:t>La higiene oral deberá ser cuidadosa</a:t>
            </a:r>
          </a:p>
          <a:p>
            <a:endParaRPr lang="es-ES"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32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29514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sp>
        <p:nvSpPr>
          <p:cNvPr id="5" name="Rectángulo 4"/>
          <p:cNvSpPr/>
          <p:nvPr/>
        </p:nvSpPr>
        <p:spPr>
          <a:xfrm>
            <a:off x="-28533" y="6005710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http://calidad.unisinucartagena.edu.co:8010/CalidadOnline/public/images/logo_unisinu_ro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" y="936401"/>
            <a:ext cx="44291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716962" y="6025083"/>
            <a:ext cx="6267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ANGIE DIAZ ARRIETA, LIZETH CARDONA VIGGIANI, PAOLA MIRANDA LOPEZ, PAOLA OQUENDO VILORIA, ZAIDA SARMIENTO </a:t>
            </a:r>
            <a:r>
              <a:rPr lang="es-CO" sz="1200" dirty="0" err="1">
                <a:solidFill>
                  <a:schemeClr val="bg1"/>
                </a:solidFill>
                <a:latin typeface="AR BLANCA" pitchFamily="2" charset="0"/>
              </a:rPr>
              <a:t>SARMIENTO</a:t>
            </a:r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 , Dra. ROQUELINA PIANETA ALVIZ </a:t>
            </a:r>
            <a:r>
              <a:rPr lang="es-CO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de Odontología, </a:t>
            </a:r>
            <a:r>
              <a:rPr lang="es-CO" sz="11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Unisinù</a:t>
            </a:r>
            <a:r>
              <a:rPr lang="es-CO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CO" sz="105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4086358" y="1672689"/>
            <a:ext cx="4019284" cy="708939"/>
          </a:xfrm>
        </p:spPr>
        <p:txBody>
          <a:bodyPr>
            <a:normAutofit/>
          </a:bodyPr>
          <a:lstStyle/>
          <a:p>
            <a:pPr algn="ctr"/>
            <a:r>
              <a:rPr lang="es-CO" sz="3200" dirty="0">
                <a:latin typeface="Arial Black" panose="020B0A04020102020204" pitchFamily="34" charset="0"/>
              </a:rPr>
              <a:t>INTRODUCCIÓN 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154366" y="2495536"/>
            <a:ext cx="4301544" cy="190703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Arial "/>
              </a:rPr>
              <a:t>Regeneración </a:t>
            </a:r>
          </a:p>
          <a:p>
            <a:pPr algn="ctr"/>
            <a:r>
              <a:rPr lang="es-ES" sz="1600" dirty="0">
                <a:latin typeface="Arial "/>
              </a:rPr>
              <a:t>Proceso biológico por el cual la forma y función de los tejidos perdidos es completamente restaurada.</a:t>
            </a:r>
            <a:endParaRPr lang="es-CO" sz="1600" dirty="0">
              <a:latin typeface="Arial "/>
            </a:endParaRPr>
          </a:p>
        </p:txBody>
      </p:sp>
      <p:cxnSp>
        <p:nvCxnSpPr>
          <p:cNvPr id="11" name="Conector angular 10"/>
          <p:cNvCxnSpPr/>
          <p:nvPr/>
        </p:nvCxnSpPr>
        <p:spPr>
          <a:xfrm>
            <a:off x="4610637" y="3541690"/>
            <a:ext cx="1159098" cy="860883"/>
          </a:xfrm>
          <a:prstGeom prst="bentConnector3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redondeado 6"/>
          <p:cNvSpPr/>
          <p:nvPr/>
        </p:nvSpPr>
        <p:spPr>
          <a:xfrm>
            <a:off x="5975798" y="4062874"/>
            <a:ext cx="4479901" cy="166437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Arial "/>
              </a:rPr>
              <a:t>La regeneración tisular guiada es por tanto un procedimiento que intenta regenerar  las estructuras periodontales pérdidas a través de una respuesta tisular diferencial mediante el uso de barreras de membranas</a:t>
            </a:r>
            <a:r>
              <a:rPr lang="es-ES" sz="1600" dirty="0"/>
              <a:t>.</a:t>
            </a:r>
            <a:endParaRPr lang="es-CO" sz="1600" dirty="0"/>
          </a:p>
        </p:txBody>
      </p:sp>
      <p:sp>
        <p:nvSpPr>
          <p:cNvPr id="2" name="1 CuadroTexto"/>
          <p:cNvSpPr txBox="1"/>
          <p:nvPr/>
        </p:nvSpPr>
        <p:spPr>
          <a:xfrm>
            <a:off x="-28533" y="6025083"/>
            <a:ext cx="57454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bg1"/>
                </a:solidFill>
                <a:latin typeface="Arial "/>
              </a:rPr>
              <a:t>1. VERNAL ASTUDILLO, ROLANDO. Regeneración tisular guiada una visión actualizada: factores determinantes del éxito de la terapia regenerativa: revista dental de chile, vol92.Nº3 mar- 2001; P.33-44.</a:t>
            </a:r>
          </a:p>
        </p:txBody>
      </p:sp>
    </p:spTree>
    <p:extLst>
      <p:ext uri="{BB962C8B-B14F-4D97-AF65-F5344CB8AC3E}">
        <p14:creationId xmlns:p14="http://schemas.microsoft.com/office/powerpoint/2010/main" val="568180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4000" b="1" dirty="0">
                <a:latin typeface="Arial" pitchFamily="34" charset="0"/>
                <a:cs typeface="Arial" pitchFamily="34" charset="0"/>
              </a:rPr>
              <a:t>                                                         Calibración</a:t>
            </a:r>
            <a:r>
              <a:rPr lang="es-CO" sz="3200" b="1" dirty="0"/>
              <a:t>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5892085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pic>
        <p:nvPicPr>
          <p:cNvPr id="6" name="Picture 2" descr="http://calidad.unisinucartagena.edu.co:8010/CalidadOnline/public/images/logo_unisinu_ro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5" y="936401"/>
            <a:ext cx="44291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443470" y="6127133"/>
            <a:ext cx="674853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ANGIE DIAZ ARRIETA, LIZETH CARDONA VIGGIANI, PAOLA MIRANDA LOPEZ, PAOLA OQUENDO VILORIA, ZAIDA SARMIENTO </a:t>
            </a:r>
            <a:r>
              <a:rPr lang="es-CO" sz="1200" dirty="0" err="1">
                <a:solidFill>
                  <a:schemeClr val="bg1"/>
                </a:solidFill>
                <a:latin typeface="AR BLANCA" pitchFamily="2" charset="0"/>
              </a:rPr>
              <a:t>SARMIENTO</a:t>
            </a:r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 , Dra. ROQUELINA PIANETA ALVIZ.  </a:t>
            </a:r>
            <a:r>
              <a:rPr lang="es-CO" sz="10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de Odontología, </a:t>
            </a:r>
            <a:r>
              <a:rPr lang="es-CO" sz="105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Unisinù</a:t>
            </a:r>
            <a:r>
              <a:rPr lang="es-CO" sz="10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CO" sz="9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Marcador de contenido 9"/>
          <p:cNvSpPr>
            <a:spLocks noGrp="1"/>
          </p:cNvSpPr>
          <p:nvPr>
            <p:ph idx="1"/>
          </p:nvPr>
        </p:nvSpPr>
        <p:spPr>
          <a:xfrm>
            <a:off x="838200" y="2118702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es-CO" dirty="0">
                <a:latin typeface="Arial" pitchFamily="34" charset="0"/>
                <a:cs typeface="Arial" pitchFamily="34" charset="0"/>
              </a:rPr>
              <a:t>Paciente 0001</a:t>
            </a:r>
          </a:p>
          <a:p>
            <a:r>
              <a:rPr lang="es-CO" sz="1800" b="1" dirty="0">
                <a:latin typeface="Arial" pitchFamily="34" charset="0"/>
                <a:cs typeface="Arial" pitchFamily="34" charset="0"/>
              </a:rPr>
              <a:t>ANTES DE LA CIRUGIA</a:t>
            </a:r>
            <a:endParaRPr lang="es-ES" sz="1800" dirty="0">
              <a:latin typeface="Arial" pitchFamily="34" charset="0"/>
              <a:cs typeface="Arial" pitchFamily="34" charset="0"/>
            </a:endParaRPr>
          </a:p>
          <a:p>
            <a:endParaRPr lang="es-CO" dirty="0"/>
          </a:p>
        </p:txBody>
      </p:sp>
      <p:pic>
        <p:nvPicPr>
          <p:cNvPr id="8" name="7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1" t="35175" r="31279" b="5697"/>
          <a:stretch/>
        </p:blipFill>
        <p:spPr bwMode="auto">
          <a:xfrm>
            <a:off x="1090246" y="3040911"/>
            <a:ext cx="2121878" cy="1859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-187569" y="1195754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3009" name="Imagen 17"/>
          <p:cNvPicPr>
            <a:picLocks noChangeAspect="1" noChangeArrowheads="1"/>
          </p:cNvPicPr>
          <p:nvPr/>
        </p:nvPicPr>
        <p:blipFill>
          <a:blip/>
          <a:srcRect t="11671" b="8856"/>
          <a:stretch>
            <a:fillRect/>
          </a:stretch>
        </p:blipFill>
        <p:spPr bwMode="auto">
          <a:xfrm>
            <a:off x="4138247" y="3118338"/>
            <a:ext cx="1909714" cy="1805353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220307" y="2557095"/>
            <a:ext cx="44664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C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DESPUES DE LA INTERVENCION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11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74" y="3121835"/>
            <a:ext cx="1930242" cy="1801857"/>
          </a:xfrm>
          <a:prstGeom prst="rect">
            <a:avLst/>
          </a:prstGeom>
          <a:noFill/>
        </p:spPr>
      </p:pic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8542410" y="3374387"/>
          <a:ext cx="3192390" cy="1607920"/>
        </p:xfrm>
        <a:graphic>
          <a:graphicData uri="http://schemas.openxmlformats.org/drawingml/2006/table">
            <a:tbl>
              <a:tblPr/>
              <a:tblGrid>
                <a:gridCol w="16454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6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03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latin typeface="Arial"/>
                          <a:ea typeface="Calibri"/>
                          <a:cs typeface="Times New Roman"/>
                        </a:rPr>
                        <a:t>Código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latin typeface="Arial"/>
                          <a:ea typeface="Calibri"/>
                          <a:cs typeface="Times New Roman"/>
                        </a:rPr>
                        <a:t>Paciente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latin typeface="Arial"/>
                          <a:ea typeface="Calibri"/>
                          <a:cs typeface="Times New Roman"/>
                        </a:rPr>
                        <a:t>Día 8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3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latin typeface="Arial"/>
                          <a:ea typeface="Calibri"/>
                          <a:cs typeface="Times New Roman"/>
                        </a:rPr>
                        <a:t>0001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latin typeface="Arial"/>
                          <a:ea typeface="Calibri"/>
                          <a:cs typeface="Times New Roman"/>
                        </a:rPr>
                        <a:t> Muy Bueno 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516952" y="2834027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CO" b="1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Según la escala de </a:t>
            </a:r>
            <a:r>
              <a:rPr lang="es-CO" b="1" dirty="0" err="1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L</a:t>
            </a:r>
            <a:r>
              <a:rPr lang="es-CO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andry</a:t>
            </a:r>
            <a:endParaRPr lang="es-CO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6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sp>
        <p:nvSpPr>
          <p:cNvPr id="5" name="Rectángulo 4"/>
          <p:cNvSpPr/>
          <p:nvPr/>
        </p:nvSpPr>
        <p:spPr>
          <a:xfrm>
            <a:off x="0" y="5892085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pic>
        <p:nvPicPr>
          <p:cNvPr id="6" name="Picture 2" descr="http://calidad.unisinucartagena.edu.co:8010/CalidadOnline/public/images/logo_unisinu_ro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5" y="936401"/>
            <a:ext cx="44291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443470" y="6127133"/>
            <a:ext cx="674853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ANGIE DIAZ ARRIETA, LIZETH CARDONA VIGGIANI, PAOLA MIRANDA LOPEZ, PAOLA OQUENDO VILORIA, ZAIDA SARMIENTO </a:t>
            </a:r>
            <a:r>
              <a:rPr lang="es-CO" sz="1200" dirty="0" err="1">
                <a:solidFill>
                  <a:schemeClr val="bg1"/>
                </a:solidFill>
                <a:latin typeface="AR BLANCA" pitchFamily="2" charset="0"/>
              </a:rPr>
              <a:t>SARMIENTO</a:t>
            </a:r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 , Dra. ROQUELINA PIANETA ALVIZ.  </a:t>
            </a:r>
            <a:r>
              <a:rPr lang="es-CO" sz="10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de Odontología, </a:t>
            </a:r>
            <a:r>
              <a:rPr lang="es-CO" sz="105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Unisinù</a:t>
            </a:r>
            <a:r>
              <a:rPr lang="es-CO" sz="10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CO" sz="9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63062" y="1654664"/>
            <a:ext cx="10515600" cy="1325563"/>
          </a:xfrm>
        </p:spPr>
        <p:txBody>
          <a:bodyPr>
            <a:normAutofit/>
          </a:bodyPr>
          <a:lstStyle/>
          <a:p>
            <a:r>
              <a:rPr lang="es-CO" sz="2400" dirty="0">
                <a:latin typeface="Arial" pitchFamily="34" charset="0"/>
                <a:cs typeface="Arial" pitchFamily="34" charset="0"/>
              </a:rPr>
              <a:t>Paciente 0002</a:t>
            </a:r>
          </a:p>
        </p:txBody>
      </p:sp>
      <p:sp>
        <p:nvSpPr>
          <p:cNvPr id="10" name="Marcador de contenido 9"/>
          <p:cNvSpPr>
            <a:spLocks noGrp="1"/>
          </p:cNvSpPr>
          <p:nvPr>
            <p:ph idx="1"/>
          </p:nvPr>
        </p:nvSpPr>
        <p:spPr>
          <a:xfrm>
            <a:off x="234462" y="2590800"/>
            <a:ext cx="11048999" cy="4031640"/>
          </a:xfrm>
        </p:spPr>
        <p:txBody>
          <a:bodyPr/>
          <a:lstStyle/>
          <a:p>
            <a:r>
              <a:rPr lang="es-CO" sz="1800" b="1" dirty="0">
                <a:latin typeface="Arial" pitchFamily="34" charset="0"/>
                <a:cs typeface="Arial" pitchFamily="34" charset="0"/>
              </a:rPr>
              <a:t>ANTES DE LA CIRUGIA             </a:t>
            </a:r>
            <a:r>
              <a:rPr lang="es-CO" sz="1800" b="1" dirty="0">
                <a:latin typeface="Arial" pitchFamily="34" charset="0"/>
                <a:ea typeface="Calibri" pitchFamily="34" charset="0"/>
                <a:cs typeface="Arial" pitchFamily="34" charset="0"/>
              </a:rPr>
              <a:t>DESPUES DE LA INTERVENCION</a:t>
            </a:r>
            <a:r>
              <a:rPr lang="es-ES" sz="1800" b="1" dirty="0">
                <a:latin typeface="Arial" pitchFamily="34" charset="0"/>
                <a:cs typeface="Arial" pitchFamily="34" charset="0"/>
              </a:rPr>
              <a:t> 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  <a:p>
            <a:endParaRPr lang="es-CO" dirty="0"/>
          </a:p>
        </p:txBody>
      </p:sp>
      <p:pic>
        <p:nvPicPr>
          <p:cNvPr id="11" name="1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r="12351"/>
          <a:stretch/>
        </p:blipFill>
        <p:spPr bwMode="auto">
          <a:xfrm rot="10800000">
            <a:off x="410307" y="2928868"/>
            <a:ext cx="2215661" cy="23230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11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753" y="2907285"/>
            <a:ext cx="2438400" cy="2157085"/>
          </a:xfrm>
          <a:prstGeom prst="rect">
            <a:avLst/>
          </a:prstGeom>
          <a:noFill/>
        </p:spPr>
      </p:pic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8037170" y="3329354"/>
          <a:ext cx="3146645" cy="1547446"/>
        </p:xfrm>
        <a:graphic>
          <a:graphicData uri="http://schemas.openxmlformats.org/drawingml/2006/table">
            <a:tbl>
              <a:tblPr/>
              <a:tblGrid>
                <a:gridCol w="16221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81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Código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Paciente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Día 7</a:t>
                      </a: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92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0002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Bueno 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7995138" y="2856766"/>
            <a:ext cx="304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Según la escala de </a:t>
            </a:r>
            <a:r>
              <a:rPr kumimoji="0" lang="es-CO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landry</a:t>
            </a:r>
            <a:endParaRPr kumimoji="0" lang="es-CO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4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29514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sp>
        <p:nvSpPr>
          <p:cNvPr id="5" name="Rectángulo 4"/>
          <p:cNvSpPr/>
          <p:nvPr/>
        </p:nvSpPr>
        <p:spPr>
          <a:xfrm>
            <a:off x="0" y="5892085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pic>
        <p:nvPicPr>
          <p:cNvPr id="6" name="Picture 2" descr="http://calidad.unisinucartagena.edu.co:8010/CalidadOnline/public/images/logo_unisinu_ro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5" y="936401"/>
            <a:ext cx="44291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443470" y="6127133"/>
            <a:ext cx="674853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ANGIE DIAZ ARRIETA, LIZETH CARDONA VIGGIANI, PAOLA MIRANDA LOPEZ, PAOLA OQUENDO VILORIA, ZAIDA SARMIENTO </a:t>
            </a:r>
            <a:r>
              <a:rPr lang="es-CO" sz="1200" dirty="0" err="1">
                <a:solidFill>
                  <a:schemeClr val="bg1"/>
                </a:solidFill>
                <a:latin typeface="AR BLANCA" pitchFamily="2" charset="0"/>
              </a:rPr>
              <a:t>SARMIENTO</a:t>
            </a:r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 , Dra. ROQUELINA PIANETA ALVIZ.  </a:t>
            </a:r>
            <a:r>
              <a:rPr lang="es-CO" sz="10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de Odontología, </a:t>
            </a:r>
            <a:r>
              <a:rPr lang="es-CO" sz="105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Unisinù</a:t>
            </a:r>
            <a:r>
              <a:rPr lang="es-CO" sz="10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CO" sz="9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011207" y="1153745"/>
            <a:ext cx="5610101" cy="1325563"/>
          </a:xfrm>
        </p:spPr>
        <p:txBody>
          <a:bodyPr>
            <a:normAutofit/>
          </a:bodyPr>
          <a:lstStyle/>
          <a:p>
            <a:r>
              <a:rPr lang="es-CO" sz="2700" dirty="0"/>
              <a:t>PACIENTE P0003. 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12" name="Marcador de contenido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40709" y="1873046"/>
            <a:ext cx="6135329" cy="3908931"/>
          </a:xfrm>
          <a:prstGeom prst="rect">
            <a:avLst/>
          </a:prstGeom>
        </p:spPr>
      </p:pic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16473"/>
              </p:ext>
            </p:extLst>
          </p:nvPr>
        </p:nvGraphicFramePr>
        <p:xfrm>
          <a:off x="391269" y="2884626"/>
          <a:ext cx="3663733" cy="1870329"/>
        </p:xfrm>
        <a:graphic>
          <a:graphicData uri="http://schemas.openxmlformats.org/drawingml/2006/table">
            <a:tbl>
              <a:tblPr/>
              <a:tblGrid>
                <a:gridCol w="36637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021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1.</a:t>
                      </a:r>
                      <a:r>
                        <a:rPr lang="es-CO" sz="16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Area regularizada</a:t>
                      </a:r>
                      <a:endParaRPr lang="es-CO" sz="2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2. Sangre centrifugada</a:t>
                      </a:r>
                      <a:endParaRPr lang="es-CO" sz="2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3. Extracción del plasma rico en plaquetas del tubo de ensayo</a:t>
                      </a:r>
                      <a:endParaRPr lang="es-CO" sz="2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4. Aplicación del plasma rico en plaquetas</a:t>
                      </a:r>
                      <a:endParaRPr lang="es-CO" sz="2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2992583" y="413181"/>
            <a:ext cx="7125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RESULTADOS DE LA PRUEBA PILOTO</a:t>
            </a:r>
          </a:p>
        </p:txBody>
      </p:sp>
    </p:spTree>
    <p:extLst>
      <p:ext uri="{BB962C8B-B14F-4D97-AF65-F5344CB8AC3E}">
        <p14:creationId xmlns:p14="http://schemas.microsoft.com/office/powerpoint/2010/main" val="230585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latin typeface="Arial" pitchFamily="34" charset="0"/>
                <a:cs typeface="Arial" pitchFamily="34" charset="0"/>
              </a:rPr>
              <a:t>Paciente 0003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5892085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pic>
        <p:nvPicPr>
          <p:cNvPr id="6" name="Picture 2" descr="http://calidad.unisinucartagena.edu.co:8010/CalidadOnline/public/images/logo_unisinu_ro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1939"/>
            <a:ext cx="44291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197285" y="6068518"/>
            <a:ext cx="674853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ANGIE DIAZ ARRIETA, LIZETH CARDONA VIGGIANI, PAOLA MIRANDA LOPEZ, PAOLA OQUENDO VILORIA, ZAIDA SARMIENTO </a:t>
            </a:r>
            <a:r>
              <a:rPr lang="es-CO" sz="1200" dirty="0" err="1">
                <a:solidFill>
                  <a:schemeClr val="bg1"/>
                </a:solidFill>
                <a:latin typeface="AR BLANCA" pitchFamily="2" charset="0"/>
              </a:rPr>
              <a:t>SARMIENTO</a:t>
            </a:r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 , Dra. ROQUELINA PIANETA ALVIZ.  </a:t>
            </a:r>
            <a:r>
              <a:rPr lang="es-CO" sz="10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de Odontología, </a:t>
            </a:r>
            <a:r>
              <a:rPr lang="es-CO" sz="105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Unisinù</a:t>
            </a:r>
            <a:r>
              <a:rPr lang="es-CO" sz="10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CO" sz="9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357779" y="1184031"/>
            <a:ext cx="5993457" cy="1325563"/>
          </a:xfrm>
        </p:spPr>
        <p:txBody>
          <a:bodyPr>
            <a:normAutofit/>
          </a:bodyPr>
          <a:lstStyle/>
          <a:p>
            <a:pPr algn="ctr"/>
            <a:r>
              <a:rPr lang="es-CO" sz="2400" dirty="0"/>
              <a:t/>
            </a:r>
            <a:br>
              <a:rPr lang="es-CO" sz="2400" dirty="0"/>
            </a:br>
            <a:endParaRPr lang="es-CO" sz="2400" dirty="0"/>
          </a:p>
        </p:txBody>
      </p:sp>
      <p:grpSp>
        <p:nvGrpSpPr>
          <p:cNvPr id="5123" name="Group 3"/>
          <p:cNvGrpSpPr>
            <a:grpSpLocks noChangeAspect="1"/>
          </p:cNvGrpSpPr>
          <p:nvPr/>
        </p:nvGrpSpPr>
        <p:grpSpPr bwMode="auto">
          <a:xfrm>
            <a:off x="4374025" y="1242319"/>
            <a:ext cx="7339999" cy="4457701"/>
            <a:chOff x="2807" y="895"/>
            <a:chExt cx="4471" cy="2808"/>
          </a:xfrm>
        </p:grpSpPr>
        <p:sp>
          <p:nvSpPr>
            <p:cNvPr id="5122" name="AutoShape 2"/>
            <p:cNvSpPr>
              <a:spLocks noChangeAspect="1" noChangeArrowheads="1" noTextEdit="1"/>
            </p:cNvSpPr>
            <p:nvPr/>
          </p:nvSpPr>
          <p:spPr bwMode="auto">
            <a:xfrm>
              <a:off x="2849" y="962"/>
              <a:ext cx="4429" cy="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>
              <a:off x="2812" y="895"/>
              <a:ext cx="8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2812" y="3373"/>
              <a:ext cx="8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2812" y="3476"/>
              <a:ext cx="8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2905" y="1013"/>
              <a:ext cx="30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Código</a:t>
              </a:r>
              <a:endPara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3274" y="1013"/>
              <a:ext cx="8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2894" y="1127"/>
              <a:ext cx="32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Pacient</a:t>
              </a:r>
              <a:endPara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3056" y="1241"/>
              <a:ext cx="119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2973" y="1241"/>
              <a:ext cx="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4255" y="1013"/>
              <a:ext cx="23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Día 7</a:t>
              </a:r>
              <a:endPara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4534" y="1013"/>
              <a:ext cx="8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6090" y="1013"/>
              <a:ext cx="28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Día 15</a:t>
              </a:r>
              <a:endPara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5" name="Rectangle 15"/>
            <p:cNvSpPr>
              <a:spLocks noChangeArrowheads="1"/>
            </p:cNvSpPr>
            <p:nvPr/>
          </p:nvSpPr>
          <p:spPr bwMode="auto">
            <a:xfrm>
              <a:off x="6434" y="1013"/>
              <a:ext cx="8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2812" y="1007"/>
              <a:ext cx="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37" name="Rectangle 17"/>
            <p:cNvSpPr>
              <a:spLocks noChangeArrowheads="1"/>
            </p:cNvSpPr>
            <p:nvPr/>
          </p:nvSpPr>
          <p:spPr bwMode="auto">
            <a:xfrm>
              <a:off x="2812" y="1007"/>
              <a:ext cx="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38" name="Rectangle 18"/>
            <p:cNvSpPr>
              <a:spLocks noChangeArrowheads="1"/>
            </p:cNvSpPr>
            <p:nvPr/>
          </p:nvSpPr>
          <p:spPr bwMode="auto">
            <a:xfrm>
              <a:off x="2816" y="1007"/>
              <a:ext cx="547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63" y="1007"/>
              <a:ext cx="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40" name="Rectangle 20"/>
            <p:cNvSpPr>
              <a:spLocks noChangeArrowheads="1"/>
            </p:cNvSpPr>
            <p:nvPr/>
          </p:nvSpPr>
          <p:spPr bwMode="auto">
            <a:xfrm>
              <a:off x="3367" y="1007"/>
              <a:ext cx="2057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41" name="Rectangle 21"/>
            <p:cNvSpPr>
              <a:spLocks noChangeArrowheads="1"/>
            </p:cNvSpPr>
            <p:nvPr/>
          </p:nvSpPr>
          <p:spPr bwMode="auto">
            <a:xfrm>
              <a:off x="5424" y="1007"/>
              <a:ext cx="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42" name="Rectangle 22"/>
            <p:cNvSpPr>
              <a:spLocks noChangeArrowheads="1"/>
            </p:cNvSpPr>
            <p:nvPr/>
          </p:nvSpPr>
          <p:spPr bwMode="auto">
            <a:xfrm>
              <a:off x="5428" y="1007"/>
              <a:ext cx="1669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43" name="Rectangle 23"/>
            <p:cNvSpPr>
              <a:spLocks noChangeArrowheads="1"/>
            </p:cNvSpPr>
            <p:nvPr/>
          </p:nvSpPr>
          <p:spPr bwMode="auto">
            <a:xfrm>
              <a:off x="7097" y="1007"/>
              <a:ext cx="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44" name="Rectangle 24"/>
            <p:cNvSpPr>
              <a:spLocks noChangeArrowheads="1"/>
            </p:cNvSpPr>
            <p:nvPr/>
          </p:nvSpPr>
          <p:spPr bwMode="auto">
            <a:xfrm>
              <a:off x="7097" y="1007"/>
              <a:ext cx="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45" name="Rectangle 25"/>
            <p:cNvSpPr>
              <a:spLocks noChangeArrowheads="1"/>
            </p:cNvSpPr>
            <p:nvPr/>
          </p:nvSpPr>
          <p:spPr bwMode="auto">
            <a:xfrm>
              <a:off x="2812" y="1010"/>
              <a:ext cx="4" cy="36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3363" y="1010"/>
              <a:ext cx="4" cy="36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47" name="Rectangle 27"/>
            <p:cNvSpPr>
              <a:spLocks noChangeArrowheads="1"/>
            </p:cNvSpPr>
            <p:nvPr/>
          </p:nvSpPr>
          <p:spPr bwMode="auto">
            <a:xfrm>
              <a:off x="5424" y="1010"/>
              <a:ext cx="4" cy="36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48" name="Rectangle 28"/>
            <p:cNvSpPr>
              <a:spLocks noChangeArrowheads="1"/>
            </p:cNvSpPr>
            <p:nvPr/>
          </p:nvSpPr>
          <p:spPr bwMode="auto">
            <a:xfrm>
              <a:off x="7097" y="1010"/>
              <a:ext cx="4" cy="36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49" name="Rectangle 29"/>
            <p:cNvSpPr>
              <a:spLocks noChangeArrowheads="1"/>
            </p:cNvSpPr>
            <p:nvPr/>
          </p:nvSpPr>
          <p:spPr bwMode="auto">
            <a:xfrm>
              <a:off x="2866" y="1376"/>
              <a:ext cx="21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0003</a:t>
              </a:r>
              <a:endPara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0" name="Rectangle 30"/>
            <p:cNvSpPr>
              <a:spLocks noChangeArrowheads="1"/>
            </p:cNvSpPr>
            <p:nvPr/>
          </p:nvSpPr>
          <p:spPr bwMode="auto">
            <a:xfrm>
              <a:off x="3125" y="1376"/>
              <a:ext cx="8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1" name="Rectangle 31"/>
            <p:cNvSpPr>
              <a:spLocks noChangeArrowheads="1"/>
            </p:cNvSpPr>
            <p:nvPr/>
          </p:nvSpPr>
          <p:spPr bwMode="auto">
            <a:xfrm>
              <a:off x="3418" y="1376"/>
              <a:ext cx="200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BUENO: Color tejido: menos del 50% </a:t>
              </a:r>
              <a:endPara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2" name="Rectangle 32"/>
            <p:cNvSpPr>
              <a:spLocks noChangeArrowheads="1"/>
            </p:cNvSpPr>
            <p:nvPr/>
          </p:nvSpPr>
          <p:spPr bwMode="auto">
            <a:xfrm>
              <a:off x="3418" y="1490"/>
              <a:ext cx="145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de encía presenta coloración rojo </a:t>
              </a:r>
              <a:endPara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3" name="Rectangle 33"/>
            <p:cNvSpPr>
              <a:spLocks noChangeArrowheads="1"/>
            </p:cNvSpPr>
            <p:nvPr/>
          </p:nvSpPr>
          <p:spPr bwMode="auto">
            <a:xfrm>
              <a:off x="3418" y="1604"/>
              <a:ext cx="31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intenso</a:t>
              </a:r>
              <a:endPara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4" name="Rectangle 34"/>
            <p:cNvSpPr>
              <a:spLocks noChangeArrowheads="1"/>
            </p:cNvSpPr>
            <p:nvPr/>
          </p:nvSpPr>
          <p:spPr bwMode="auto">
            <a:xfrm>
              <a:off x="3794" y="1604"/>
              <a:ext cx="8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5" name="Rectangle 35"/>
            <p:cNvSpPr>
              <a:spLocks noChangeArrowheads="1"/>
            </p:cNvSpPr>
            <p:nvPr/>
          </p:nvSpPr>
          <p:spPr bwMode="auto">
            <a:xfrm>
              <a:off x="3418" y="1718"/>
              <a:ext cx="9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6" name="Rectangle 36"/>
            <p:cNvSpPr>
              <a:spLocks noChangeArrowheads="1"/>
            </p:cNvSpPr>
            <p:nvPr/>
          </p:nvSpPr>
          <p:spPr bwMode="auto">
            <a:xfrm>
              <a:off x="3456" y="1718"/>
              <a:ext cx="130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Respuesta a la palpación: no  </a:t>
              </a:r>
              <a:endPara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7" name="Rectangle 37"/>
            <p:cNvSpPr>
              <a:spLocks noChangeArrowheads="1"/>
            </p:cNvSpPr>
            <p:nvPr/>
          </p:nvSpPr>
          <p:spPr bwMode="auto">
            <a:xfrm>
              <a:off x="3418" y="1832"/>
              <a:ext cx="42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sangrado.</a:t>
              </a:r>
              <a:endParaRPr kumimoji="0" lang="es-E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8" name="Rectangle 38"/>
            <p:cNvSpPr>
              <a:spLocks noChangeArrowheads="1"/>
            </p:cNvSpPr>
            <p:nvPr/>
          </p:nvSpPr>
          <p:spPr bwMode="auto">
            <a:xfrm>
              <a:off x="3937" y="1832"/>
              <a:ext cx="8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9" name="Rectangle 39"/>
            <p:cNvSpPr>
              <a:spLocks noChangeArrowheads="1"/>
            </p:cNvSpPr>
            <p:nvPr/>
          </p:nvSpPr>
          <p:spPr bwMode="auto">
            <a:xfrm>
              <a:off x="3418" y="1945"/>
              <a:ext cx="9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0" name="Rectangle 40"/>
            <p:cNvSpPr>
              <a:spLocks noChangeArrowheads="1"/>
            </p:cNvSpPr>
            <p:nvPr/>
          </p:nvSpPr>
          <p:spPr bwMode="auto">
            <a:xfrm>
              <a:off x="3456" y="1945"/>
              <a:ext cx="125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Tejido de granulación : no es </a:t>
              </a:r>
              <a:endPara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1" name="Rectangle 41"/>
            <p:cNvSpPr>
              <a:spLocks noChangeArrowheads="1"/>
            </p:cNvSpPr>
            <p:nvPr/>
          </p:nvSpPr>
          <p:spPr bwMode="auto">
            <a:xfrm>
              <a:off x="3418" y="2059"/>
              <a:ext cx="37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presente</a:t>
              </a:r>
              <a:endPara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2" name="Rectangle 42"/>
            <p:cNvSpPr>
              <a:spLocks noChangeArrowheads="1"/>
            </p:cNvSpPr>
            <p:nvPr/>
          </p:nvSpPr>
          <p:spPr bwMode="auto">
            <a:xfrm>
              <a:off x="3872" y="2059"/>
              <a:ext cx="8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3" name="Rectangle 43"/>
            <p:cNvSpPr>
              <a:spLocks noChangeArrowheads="1"/>
            </p:cNvSpPr>
            <p:nvPr/>
          </p:nvSpPr>
          <p:spPr bwMode="auto">
            <a:xfrm>
              <a:off x="3418" y="2174"/>
              <a:ext cx="9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4" name="Rectangle 44"/>
            <p:cNvSpPr>
              <a:spLocks noChangeArrowheads="1"/>
            </p:cNvSpPr>
            <p:nvPr/>
          </p:nvSpPr>
          <p:spPr bwMode="auto">
            <a:xfrm>
              <a:off x="3456" y="2174"/>
              <a:ext cx="8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5" name="Rectangle 45"/>
            <p:cNvSpPr>
              <a:spLocks noChangeArrowheads="1"/>
            </p:cNvSpPr>
            <p:nvPr/>
          </p:nvSpPr>
          <p:spPr bwMode="auto">
            <a:xfrm>
              <a:off x="3489" y="2174"/>
              <a:ext cx="155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Margen de incisión: tejido conectivo </a:t>
              </a:r>
              <a:endPara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6" name="Rectangle 46"/>
            <p:cNvSpPr>
              <a:spLocks noChangeArrowheads="1"/>
            </p:cNvSpPr>
            <p:nvPr/>
          </p:nvSpPr>
          <p:spPr bwMode="auto">
            <a:xfrm>
              <a:off x="3418" y="2287"/>
              <a:ext cx="52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no expuesto</a:t>
              </a:r>
              <a:endPara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7" name="Rectangle 47"/>
            <p:cNvSpPr>
              <a:spLocks noChangeArrowheads="1"/>
            </p:cNvSpPr>
            <p:nvPr/>
          </p:nvSpPr>
          <p:spPr bwMode="auto">
            <a:xfrm>
              <a:off x="4054" y="2287"/>
              <a:ext cx="8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8" name="Rectangle 48"/>
            <p:cNvSpPr>
              <a:spLocks noChangeArrowheads="1"/>
            </p:cNvSpPr>
            <p:nvPr/>
          </p:nvSpPr>
          <p:spPr bwMode="auto">
            <a:xfrm>
              <a:off x="3418" y="2401"/>
              <a:ext cx="9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9" name="Rectangle 49"/>
            <p:cNvSpPr>
              <a:spLocks noChangeArrowheads="1"/>
            </p:cNvSpPr>
            <p:nvPr/>
          </p:nvSpPr>
          <p:spPr bwMode="auto">
            <a:xfrm>
              <a:off x="3456" y="2401"/>
              <a:ext cx="8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0" name="Rectangle 50"/>
            <p:cNvSpPr>
              <a:spLocks noChangeArrowheads="1"/>
            </p:cNvSpPr>
            <p:nvPr/>
          </p:nvSpPr>
          <p:spPr bwMode="auto">
            <a:xfrm>
              <a:off x="3489" y="2401"/>
              <a:ext cx="120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Supuración: no es presente</a:t>
              </a: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1" name="Rectangle 51"/>
            <p:cNvSpPr>
              <a:spLocks noChangeArrowheads="1"/>
            </p:cNvSpPr>
            <p:nvPr/>
          </p:nvSpPr>
          <p:spPr bwMode="auto">
            <a:xfrm>
              <a:off x="4946" y="2401"/>
              <a:ext cx="8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2" name="Rectangle 52"/>
            <p:cNvSpPr>
              <a:spLocks noChangeArrowheads="1"/>
            </p:cNvSpPr>
            <p:nvPr/>
          </p:nvSpPr>
          <p:spPr bwMode="auto">
            <a:xfrm>
              <a:off x="5403" y="2994"/>
              <a:ext cx="8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3" name="Rectangle 53"/>
            <p:cNvSpPr>
              <a:spLocks noChangeArrowheads="1"/>
            </p:cNvSpPr>
            <p:nvPr/>
          </p:nvSpPr>
          <p:spPr bwMode="auto">
            <a:xfrm>
              <a:off x="3418" y="3090"/>
              <a:ext cx="8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auto">
            <a:xfrm>
              <a:off x="5477" y="1376"/>
              <a:ext cx="117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EXCELENTE: Color tejido: </a:t>
              </a:r>
              <a:endPara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5" name="Rectangle 55"/>
            <p:cNvSpPr>
              <a:spLocks noChangeArrowheads="1"/>
            </p:cNvSpPr>
            <p:nvPr/>
          </p:nvSpPr>
          <p:spPr bwMode="auto">
            <a:xfrm>
              <a:off x="5477" y="1490"/>
              <a:ext cx="129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toda la encía es de color rosa </a:t>
              </a:r>
              <a:endPara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6" name="Rectangle 56"/>
            <p:cNvSpPr>
              <a:spLocks noChangeArrowheads="1"/>
            </p:cNvSpPr>
            <p:nvPr/>
          </p:nvSpPr>
          <p:spPr bwMode="auto">
            <a:xfrm>
              <a:off x="5477" y="1604"/>
              <a:ext cx="25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suave</a:t>
              </a:r>
              <a:endPara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7" name="Rectangle 57"/>
            <p:cNvSpPr>
              <a:spLocks noChangeArrowheads="1"/>
            </p:cNvSpPr>
            <p:nvPr/>
          </p:nvSpPr>
          <p:spPr bwMode="auto">
            <a:xfrm>
              <a:off x="5788" y="1604"/>
              <a:ext cx="8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8" name="Rectangle 58"/>
            <p:cNvSpPr>
              <a:spLocks noChangeArrowheads="1"/>
            </p:cNvSpPr>
            <p:nvPr/>
          </p:nvSpPr>
          <p:spPr bwMode="auto">
            <a:xfrm>
              <a:off x="5477" y="1718"/>
              <a:ext cx="9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9" name="Rectangle 59"/>
            <p:cNvSpPr>
              <a:spLocks noChangeArrowheads="1"/>
            </p:cNvSpPr>
            <p:nvPr/>
          </p:nvSpPr>
          <p:spPr bwMode="auto">
            <a:xfrm>
              <a:off x="5516" y="1718"/>
              <a:ext cx="130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Respuesta a la palpación: no  </a:t>
              </a:r>
              <a:endPara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0" name="Rectangle 60"/>
            <p:cNvSpPr>
              <a:spLocks noChangeArrowheads="1"/>
            </p:cNvSpPr>
            <p:nvPr/>
          </p:nvSpPr>
          <p:spPr bwMode="auto">
            <a:xfrm>
              <a:off x="5477" y="1832"/>
              <a:ext cx="42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sangrado</a:t>
              </a: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1" name="Rectangle 61"/>
            <p:cNvSpPr>
              <a:spLocks noChangeArrowheads="1"/>
            </p:cNvSpPr>
            <p:nvPr/>
          </p:nvSpPr>
          <p:spPr bwMode="auto">
            <a:xfrm>
              <a:off x="5997" y="1832"/>
              <a:ext cx="8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2" name="Rectangle 62"/>
            <p:cNvSpPr>
              <a:spLocks noChangeArrowheads="1"/>
            </p:cNvSpPr>
            <p:nvPr/>
          </p:nvSpPr>
          <p:spPr bwMode="auto">
            <a:xfrm>
              <a:off x="5477" y="1945"/>
              <a:ext cx="9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3" name="Rectangle 63"/>
            <p:cNvSpPr>
              <a:spLocks noChangeArrowheads="1"/>
            </p:cNvSpPr>
            <p:nvPr/>
          </p:nvSpPr>
          <p:spPr bwMode="auto">
            <a:xfrm>
              <a:off x="5516" y="1945"/>
              <a:ext cx="125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Tejido de granulación : no es </a:t>
              </a:r>
              <a:endPara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4" name="Rectangle 64"/>
            <p:cNvSpPr>
              <a:spLocks noChangeArrowheads="1"/>
            </p:cNvSpPr>
            <p:nvPr/>
          </p:nvSpPr>
          <p:spPr bwMode="auto">
            <a:xfrm>
              <a:off x="5477" y="2059"/>
              <a:ext cx="37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presente</a:t>
              </a:r>
              <a:endPara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5" name="Rectangle 65"/>
            <p:cNvSpPr>
              <a:spLocks noChangeArrowheads="1"/>
            </p:cNvSpPr>
            <p:nvPr/>
          </p:nvSpPr>
          <p:spPr bwMode="auto">
            <a:xfrm>
              <a:off x="5932" y="2059"/>
              <a:ext cx="8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6" name="Rectangle 66"/>
            <p:cNvSpPr>
              <a:spLocks noChangeArrowheads="1"/>
            </p:cNvSpPr>
            <p:nvPr/>
          </p:nvSpPr>
          <p:spPr bwMode="auto">
            <a:xfrm>
              <a:off x="5477" y="2174"/>
              <a:ext cx="9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7" name="Rectangle 67"/>
            <p:cNvSpPr>
              <a:spLocks noChangeArrowheads="1"/>
            </p:cNvSpPr>
            <p:nvPr/>
          </p:nvSpPr>
          <p:spPr bwMode="auto">
            <a:xfrm>
              <a:off x="5516" y="2174"/>
              <a:ext cx="8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8" name="Rectangle 68"/>
            <p:cNvSpPr>
              <a:spLocks noChangeArrowheads="1"/>
            </p:cNvSpPr>
            <p:nvPr/>
          </p:nvSpPr>
          <p:spPr bwMode="auto">
            <a:xfrm>
              <a:off x="5548" y="2174"/>
              <a:ext cx="112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Margen de incisión: tejido </a:t>
              </a:r>
              <a:endPara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9" name="Rectangle 69"/>
            <p:cNvSpPr>
              <a:spLocks noChangeArrowheads="1"/>
            </p:cNvSpPr>
            <p:nvPr/>
          </p:nvSpPr>
          <p:spPr bwMode="auto">
            <a:xfrm>
              <a:off x="5477" y="2287"/>
              <a:ext cx="9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conectivo no expuesto</a:t>
              </a:r>
              <a:endPara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0" name="Rectangle 70"/>
            <p:cNvSpPr>
              <a:spLocks noChangeArrowheads="1"/>
            </p:cNvSpPr>
            <p:nvPr/>
          </p:nvSpPr>
          <p:spPr bwMode="auto">
            <a:xfrm>
              <a:off x="6636" y="2287"/>
              <a:ext cx="8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5477" y="2401"/>
              <a:ext cx="9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2" name="Rectangle 72"/>
            <p:cNvSpPr>
              <a:spLocks noChangeArrowheads="1"/>
            </p:cNvSpPr>
            <p:nvPr/>
          </p:nvSpPr>
          <p:spPr bwMode="auto">
            <a:xfrm>
              <a:off x="5516" y="2401"/>
              <a:ext cx="8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3" name="Rectangle 73"/>
            <p:cNvSpPr>
              <a:spLocks noChangeArrowheads="1"/>
            </p:cNvSpPr>
            <p:nvPr/>
          </p:nvSpPr>
          <p:spPr bwMode="auto">
            <a:xfrm>
              <a:off x="5548" y="2401"/>
              <a:ext cx="120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Supuración : no es presente</a:t>
              </a:r>
              <a:endPara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4" name="Rectangle 74"/>
            <p:cNvSpPr>
              <a:spLocks noChangeArrowheads="1"/>
            </p:cNvSpPr>
            <p:nvPr/>
          </p:nvSpPr>
          <p:spPr bwMode="auto">
            <a:xfrm>
              <a:off x="7006" y="2401"/>
              <a:ext cx="8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5" name="Rectangle 75"/>
            <p:cNvSpPr>
              <a:spLocks noChangeArrowheads="1"/>
            </p:cNvSpPr>
            <p:nvPr/>
          </p:nvSpPr>
          <p:spPr bwMode="auto">
            <a:xfrm>
              <a:off x="7070" y="3274"/>
              <a:ext cx="8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6" name="Rectangle 76"/>
            <p:cNvSpPr>
              <a:spLocks noChangeArrowheads="1"/>
            </p:cNvSpPr>
            <p:nvPr/>
          </p:nvSpPr>
          <p:spPr bwMode="auto">
            <a:xfrm>
              <a:off x="2812" y="1370"/>
              <a:ext cx="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97" name="Rectangle 77"/>
            <p:cNvSpPr>
              <a:spLocks noChangeArrowheads="1"/>
            </p:cNvSpPr>
            <p:nvPr/>
          </p:nvSpPr>
          <p:spPr bwMode="auto">
            <a:xfrm>
              <a:off x="2816" y="1370"/>
              <a:ext cx="547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98" name="Rectangle 78"/>
            <p:cNvSpPr>
              <a:spLocks noChangeArrowheads="1"/>
            </p:cNvSpPr>
            <p:nvPr/>
          </p:nvSpPr>
          <p:spPr bwMode="auto">
            <a:xfrm>
              <a:off x="3363" y="1370"/>
              <a:ext cx="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99" name="Rectangle 79"/>
            <p:cNvSpPr>
              <a:spLocks noChangeArrowheads="1"/>
            </p:cNvSpPr>
            <p:nvPr/>
          </p:nvSpPr>
          <p:spPr bwMode="auto">
            <a:xfrm>
              <a:off x="3367" y="1370"/>
              <a:ext cx="2057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00" name="Rectangle 80"/>
            <p:cNvSpPr>
              <a:spLocks noChangeArrowheads="1"/>
            </p:cNvSpPr>
            <p:nvPr/>
          </p:nvSpPr>
          <p:spPr bwMode="auto">
            <a:xfrm>
              <a:off x="5424" y="1370"/>
              <a:ext cx="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01" name="Rectangle 81"/>
            <p:cNvSpPr>
              <a:spLocks noChangeArrowheads="1"/>
            </p:cNvSpPr>
            <p:nvPr/>
          </p:nvSpPr>
          <p:spPr bwMode="auto">
            <a:xfrm>
              <a:off x="5428" y="1370"/>
              <a:ext cx="1669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02" name="Rectangle 82"/>
            <p:cNvSpPr>
              <a:spLocks noChangeArrowheads="1"/>
            </p:cNvSpPr>
            <p:nvPr/>
          </p:nvSpPr>
          <p:spPr bwMode="auto">
            <a:xfrm>
              <a:off x="7097" y="1370"/>
              <a:ext cx="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12" y="1373"/>
              <a:ext cx="4" cy="19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04" name="Rectangle 84"/>
            <p:cNvSpPr>
              <a:spLocks noChangeArrowheads="1"/>
            </p:cNvSpPr>
            <p:nvPr/>
          </p:nvSpPr>
          <p:spPr bwMode="auto">
            <a:xfrm>
              <a:off x="2812" y="3366"/>
              <a:ext cx="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05" name="Rectangle 85"/>
            <p:cNvSpPr>
              <a:spLocks noChangeArrowheads="1"/>
            </p:cNvSpPr>
            <p:nvPr/>
          </p:nvSpPr>
          <p:spPr bwMode="auto">
            <a:xfrm>
              <a:off x="2812" y="3366"/>
              <a:ext cx="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06" name="Rectangle 86"/>
            <p:cNvSpPr>
              <a:spLocks noChangeArrowheads="1"/>
            </p:cNvSpPr>
            <p:nvPr/>
          </p:nvSpPr>
          <p:spPr bwMode="auto">
            <a:xfrm>
              <a:off x="2807" y="3654"/>
              <a:ext cx="547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07" name="Rectangle 87"/>
            <p:cNvSpPr>
              <a:spLocks noChangeArrowheads="1"/>
            </p:cNvSpPr>
            <p:nvPr/>
          </p:nvSpPr>
          <p:spPr bwMode="auto">
            <a:xfrm>
              <a:off x="3363" y="1373"/>
              <a:ext cx="4" cy="19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08" name="Rectangle 88"/>
            <p:cNvSpPr>
              <a:spLocks noChangeArrowheads="1"/>
            </p:cNvSpPr>
            <p:nvPr/>
          </p:nvSpPr>
          <p:spPr bwMode="auto">
            <a:xfrm>
              <a:off x="3363" y="3366"/>
              <a:ext cx="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09" name="Rectangle 89"/>
            <p:cNvSpPr>
              <a:spLocks noChangeArrowheads="1"/>
            </p:cNvSpPr>
            <p:nvPr/>
          </p:nvSpPr>
          <p:spPr bwMode="auto">
            <a:xfrm>
              <a:off x="3358" y="3654"/>
              <a:ext cx="2057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10" name="Rectangle 90"/>
            <p:cNvSpPr>
              <a:spLocks noChangeArrowheads="1"/>
            </p:cNvSpPr>
            <p:nvPr/>
          </p:nvSpPr>
          <p:spPr bwMode="auto">
            <a:xfrm>
              <a:off x="5424" y="1373"/>
              <a:ext cx="4" cy="19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11" name="Rectangle 91"/>
            <p:cNvSpPr>
              <a:spLocks noChangeArrowheads="1"/>
            </p:cNvSpPr>
            <p:nvPr/>
          </p:nvSpPr>
          <p:spPr bwMode="auto">
            <a:xfrm>
              <a:off x="5424" y="3366"/>
              <a:ext cx="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5419" y="3654"/>
              <a:ext cx="1669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13" name="Rectangle 93"/>
            <p:cNvSpPr>
              <a:spLocks noChangeArrowheads="1"/>
            </p:cNvSpPr>
            <p:nvPr/>
          </p:nvSpPr>
          <p:spPr bwMode="auto">
            <a:xfrm>
              <a:off x="7097" y="1373"/>
              <a:ext cx="4" cy="19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14" name="Rectangle 94"/>
            <p:cNvSpPr>
              <a:spLocks noChangeArrowheads="1"/>
            </p:cNvSpPr>
            <p:nvPr/>
          </p:nvSpPr>
          <p:spPr bwMode="auto">
            <a:xfrm>
              <a:off x="7097" y="3366"/>
              <a:ext cx="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15" name="Rectangle 95"/>
            <p:cNvSpPr>
              <a:spLocks noChangeArrowheads="1"/>
            </p:cNvSpPr>
            <p:nvPr/>
          </p:nvSpPr>
          <p:spPr bwMode="auto">
            <a:xfrm>
              <a:off x="7097" y="3366"/>
              <a:ext cx="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5216" name="Picture 9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04" y="2604"/>
              <a:ext cx="1868" cy="1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17" name="Picture 9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95" y="2657"/>
              <a:ext cx="1775" cy="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924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29514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sp>
        <p:nvSpPr>
          <p:cNvPr id="5" name="Rectángulo 4"/>
          <p:cNvSpPr/>
          <p:nvPr/>
        </p:nvSpPr>
        <p:spPr>
          <a:xfrm>
            <a:off x="0" y="5892085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pic>
        <p:nvPicPr>
          <p:cNvPr id="6" name="Picture 2" descr="http://calidad.unisinucartagena.edu.co:8010/CalidadOnline/public/images/logo_unisinu_ro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6" y="936401"/>
            <a:ext cx="3327336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443470" y="6127133"/>
            <a:ext cx="674853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ANGIE DIAZ ARRIETA, LIZETH CARDONA VIGGIANI, PAOLA MIRANDA LOPEZ, PAOLA OQUENDO VILORIA, ZAIDA SARMIENTO </a:t>
            </a:r>
            <a:r>
              <a:rPr lang="es-CO" sz="1200" dirty="0" err="1">
                <a:solidFill>
                  <a:schemeClr val="bg1"/>
                </a:solidFill>
                <a:latin typeface="AR BLANCA" pitchFamily="2" charset="0"/>
              </a:rPr>
              <a:t>SARMIENTO</a:t>
            </a:r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 , Dra. ROQUELINA PIANETA ALVIZ.  </a:t>
            </a:r>
            <a:r>
              <a:rPr lang="es-CO" sz="10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de Odontología, </a:t>
            </a:r>
            <a:r>
              <a:rPr lang="es-CO" sz="105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Unisinù</a:t>
            </a:r>
            <a:r>
              <a:rPr lang="es-CO" sz="10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CO" sz="9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865077" y="4713"/>
            <a:ext cx="5519098" cy="1325563"/>
          </a:xfrm>
        </p:spPr>
        <p:txBody>
          <a:bodyPr>
            <a:normAutofit/>
          </a:bodyPr>
          <a:lstStyle/>
          <a:p>
            <a:r>
              <a:rPr lang="es-CO" sz="1800" b="1" dirty="0">
                <a:latin typeface="Arial" pitchFamily="34" charset="0"/>
                <a:cs typeface="Arial" pitchFamily="34" charset="0"/>
              </a:rPr>
              <a:t>PACIENTE 0004</a:t>
            </a:r>
          </a:p>
        </p:txBody>
      </p:sp>
      <p:grpSp>
        <p:nvGrpSpPr>
          <p:cNvPr id="4104" name="Group 8"/>
          <p:cNvGrpSpPr>
            <a:grpSpLocks noChangeAspect="1"/>
          </p:cNvGrpSpPr>
          <p:nvPr/>
        </p:nvGrpSpPr>
        <p:grpSpPr bwMode="auto">
          <a:xfrm>
            <a:off x="4277616" y="925416"/>
            <a:ext cx="7914384" cy="4900430"/>
            <a:chOff x="3136" y="863"/>
            <a:chExt cx="4682" cy="2899"/>
          </a:xfrm>
        </p:grpSpPr>
        <p:sp>
          <p:nvSpPr>
            <p:cNvPr id="4103" name="AutoShape 7"/>
            <p:cNvSpPr>
              <a:spLocks noChangeAspect="1" noChangeArrowheads="1" noTextEdit="1"/>
            </p:cNvSpPr>
            <p:nvPr/>
          </p:nvSpPr>
          <p:spPr bwMode="auto">
            <a:xfrm>
              <a:off x="3306" y="863"/>
              <a:ext cx="4512" cy="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6466" y="911"/>
              <a:ext cx="8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6466" y="1055"/>
              <a:ext cx="8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6466" y="1198"/>
              <a:ext cx="8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6466" y="1342"/>
              <a:ext cx="8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6466" y="1485"/>
              <a:ext cx="8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6466" y="1629"/>
              <a:ext cx="8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6466" y="1772"/>
              <a:ext cx="8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6466" y="1915"/>
              <a:ext cx="8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>
              <a:off x="6466" y="2059"/>
              <a:ext cx="8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6466" y="2202"/>
              <a:ext cx="8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/>
          </p:nvSpPr>
          <p:spPr bwMode="auto">
            <a:xfrm>
              <a:off x="6466" y="2346"/>
              <a:ext cx="8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6" name="Rectangle 20"/>
            <p:cNvSpPr>
              <a:spLocks noChangeArrowheads="1"/>
            </p:cNvSpPr>
            <p:nvPr/>
          </p:nvSpPr>
          <p:spPr bwMode="auto">
            <a:xfrm>
              <a:off x="6466" y="2489"/>
              <a:ext cx="8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6466" y="2632"/>
              <a:ext cx="8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>
              <a:off x="6466" y="2776"/>
              <a:ext cx="8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9" name="Rectangle 23"/>
            <p:cNvSpPr>
              <a:spLocks noChangeArrowheads="1"/>
            </p:cNvSpPr>
            <p:nvPr/>
          </p:nvSpPr>
          <p:spPr bwMode="auto">
            <a:xfrm>
              <a:off x="6466" y="2919"/>
              <a:ext cx="8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0" name="Rectangle 24"/>
            <p:cNvSpPr>
              <a:spLocks noChangeArrowheads="1"/>
            </p:cNvSpPr>
            <p:nvPr/>
          </p:nvSpPr>
          <p:spPr bwMode="auto">
            <a:xfrm>
              <a:off x="6466" y="3063"/>
              <a:ext cx="8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1" name="Rectangle 25"/>
            <p:cNvSpPr>
              <a:spLocks noChangeArrowheads="1"/>
            </p:cNvSpPr>
            <p:nvPr/>
          </p:nvSpPr>
          <p:spPr bwMode="auto">
            <a:xfrm>
              <a:off x="6466" y="3206"/>
              <a:ext cx="8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2" name="Rectangle 26"/>
            <p:cNvSpPr>
              <a:spLocks noChangeArrowheads="1"/>
            </p:cNvSpPr>
            <p:nvPr/>
          </p:nvSpPr>
          <p:spPr bwMode="auto">
            <a:xfrm>
              <a:off x="6466" y="3350"/>
              <a:ext cx="8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3" name="Rectangle 27"/>
            <p:cNvSpPr>
              <a:spLocks noChangeArrowheads="1"/>
            </p:cNvSpPr>
            <p:nvPr/>
          </p:nvSpPr>
          <p:spPr bwMode="auto">
            <a:xfrm>
              <a:off x="6466" y="3493"/>
              <a:ext cx="8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>
              <a:off x="3245" y="917"/>
              <a:ext cx="28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Código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5" name="Rectangle 29"/>
            <p:cNvSpPr>
              <a:spLocks noChangeArrowheads="1"/>
            </p:cNvSpPr>
            <p:nvPr/>
          </p:nvSpPr>
          <p:spPr bwMode="auto">
            <a:xfrm>
              <a:off x="3618" y="917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6" name="Rectangle 30"/>
            <p:cNvSpPr>
              <a:spLocks noChangeArrowheads="1"/>
            </p:cNvSpPr>
            <p:nvPr/>
          </p:nvSpPr>
          <p:spPr bwMode="auto">
            <a:xfrm>
              <a:off x="3203" y="1018"/>
              <a:ext cx="3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Paciente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7" name="Rectangle 31"/>
            <p:cNvSpPr>
              <a:spLocks noChangeArrowheads="1"/>
            </p:cNvSpPr>
            <p:nvPr/>
          </p:nvSpPr>
          <p:spPr bwMode="auto">
            <a:xfrm>
              <a:off x="3660" y="1018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8" name="Rectangle 32"/>
            <p:cNvSpPr>
              <a:spLocks noChangeArrowheads="1"/>
            </p:cNvSpPr>
            <p:nvPr/>
          </p:nvSpPr>
          <p:spPr bwMode="auto">
            <a:xfrm>
              <a:off x="4496" y="917"/>
              <a:ext cx="20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Día </a:t>
              </a:r>
              <a:r>
                <a:rPr kumimoji="0" lang="es-E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</a:t>
              </a:r>
              <a:endParaRPr kumimoji="0" 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9" name="Rectangle 33"/>
            <p:cNvSpPr>
              <a:spLocks noChangeArrowheads="1"/>
            </p:cNvSpPr>
            <p:nvPr/>
          </p:nvSpPr>
          <p:spPr bwMode="auto">
            <a:xfrm>
              <a:off x="4777" y="917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0" name="Rectangle 34"/>
            <p:cNvSpPr>
              <a:spLocks noChangeArrowheads="1"/>
            </p:cNvSpPr>
            <p:nvPr/>
          </p:nvSpPr>
          <p:spPr bwMode="auto">
            <a:xfrm>
              <a:off x="5798" y="917"/>
              <a:ext cx="26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Día 15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1" name="Rectangle 35"/>
            <p:cNvSpPr>
              <a:spLocks noChangeArrowheads="1"/>
            </p:cNvSpPr>
            <p:nvPr/>
          </p:nvSpPr>
          <p:spPr bwMode="auto">
            <a:xfrm>
              <a:off x="6145" y="917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2" name="Rectangle 36"/>
            <p:cNvSpPr>
              <a:spLocks noChangeArrowheads="1"/>
            </p:cNvSpPr>
            <p:nvPr/>
          </p:nvSpPr>
          <p:spPr bwMode="auto">
            <a:xfrm>
              <a:off x="3136" y="913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33" name="Rectangle 37"/>
            <p:cNvSpPr>
              <a:spLocks noChangeArrowheads="1"/>
            </p:cNvSpPr>
            <p:nvPr/>
          </p:nvSpPr>
          <p:spPr bwMode="auto">
            <a:xfrm>
              <a:off x="3136" y="913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34" name="Rectangle 38"/>
            <p:cNvSpPr>
              <a:spLocks noChangeArrowheads="1"/>
            </p:cNvSpPr>
            <p:nvPr/>
          </p:nvSpPr>
          <p:spPr bwMode="auto">
            <a:xfrm>
              <a:off x="3141" y="913"/>
              <a:ext cx="582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35" name="Rectangle 39"/>
            <p:cNvSpPr>
              <a:spLocks noChangeArrowheads="1"/>
            </p:cNvSpPr>
            <p:nvPr/>
          </p:nvSpPr>
          <p:spPr bwMode="auto">
            <a:xfrm>
              <a:off x="3723" y="913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36" name="Rectangle 40"/>
            <p:cNvSpPr>
              <a:spLocks noChangeArrowheads="1"/>
            </p:cNvSpPr>
            <p:nvPr/>
          </p:nvSpPr>
          <p:spPr bwMode="auto">
            <a:xfrm>
              <a:off x="3728" y="913"/>
              <a:ext cx="1818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37" name="Rectangle 41"/>
            <p:cNvSpPr>
              <a:spLocks noChangeArrowheads="1"/>
            </p:cNvSpPr>
            <p:nvPr/>
          </p:nvSpPr>
          <p:spPr bwMode="auto">
            <a:xfrm>
              <a:off x="5546" y="913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38" name="Rectangle 42"/>
            <p:cNvSpPr>
              <a:spLocks noChangeArrowheads="1"/>
            </p:cNvSpPr>
            <p:nvPr/>
          </p:nvSpPr>
          <p:spPr bwMode="auto">
            <a:xfrm>
              <a:off x="5551" y="913"/>
              <a:ext cx="841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39" name="Rectangle 43"/>
            <p:cNvSpPr>
              <a:spLocks noChangeArrowheads="1"/>
            </p:cNvSpPr>
            <p:nvPr/>
          </p:nvSpPr>
          <p:spPr bwMode="auto">
            <a:xfrm>
              <a:off x="6392" y="913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40" name="Rectangle 44"/>
            <p:cNvSpPr>
              <a:spLocks noChangeArrowheads="1"/>
            </p:cNvSpPr>
            <p:nvPr/>
          </p:nvSpPr>
          <p:spPr bwMode="auto">
            <a:xfrm>
              <a:off x="6392" y="913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41" name="Rectangle 45"/>
            <p:cNvSpPr>
              <a:spLocks noChangeArrowheads="1"/>
            </p:cNvSpPr>
            <p:nvPr/>
          </p:nvSpPr>
          <p:spPr bwMode="auto">
            <a:xfrm>
              <a:off x="3136" y="916"/>
              <a:ext cx="5" cy="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42" name="Rectangle 46"/>
            <p:cNvSpPr>
              <a:spLocks noChangeArrowheads="1"/>
            </p:cNvSpPr>
            <p:nvPr/>
          </p:nvSpPr>
          <p:spPr bwMode="auto">
            <a:xfrm>
              <a:off x="3723" y="916"/>
              <a:ext cx="5" cy="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43" name="Rectangle 47"/>
            <p:cNvSpPr>
              <a:spLocks noChangeArrowheads="1"/>
            </p:cNvSpPr>
            <p:nvPr/>
          </p:nvSpPr>
          <p:spPr bwMode="auto">
            <a:xfrm>
              <a:off x="5546" y="916"/>
              <a:ext cx="5" cy="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44" name="Rectangle 48"/>
            <p:cNvSpPr>
              <a:spLocks noChangeArrowheads="1"/>
            </p:cNvSpPr>
            <p:nvPr/>
          </p:nvSpPr>
          <p:spPr bwMode="auto">
            <a:xfrm>
              <a:off x="6392" y="916"/>
              <a:ext cx="5" cy="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45" name="Rectangle 49"/>
            <p:cNvSpPr>
              <a:spLocks noChangeArrowheads="1"/>
            </p:cNvSpPr>
            <p:nvPr/>
          </p:nvSpPr>
          <p:spPr bwMode="auto">
            <a:xfrm>
              <a:off x="3191" y="1240"/>
              <a:ext cx="186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0004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6" name="Rectangle 50"/>
            <p:cNvSpPr>
              <a:spLocks noChangeArrowheads="1"/>
            </p:cNvSpPr>
            <p:nvPr/>
          </p:nvSpPr>
          <p:spPr bwMode="auto">
            <a:xfrm>
              <a:off x="3452" y="1240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7" name="Rectangle 51"/>
            <p:cNvSpPr>
              <a:spLocks noChangeArrowheads="1"/>
            </p:cNvSpPr>
            <p:nvPr/>
          </p:nvSpPr>
          <p:spPr bwMode="auto">
            <a:xfrm>
              <a:off x="3777" y="1240"/>
              <a:ext cx="55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POBRE: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8" name="Rectangle 52"/>
            <p:cNvSpPr>
              <a:spLocks noChangeArrowheads="1"/>
            </p:cNvSpPr>
            <p:nvPr/>
          </p:nvSpPr>
          <p:spPr bwMode="auto">
            <a:xfrm>
              <a:off x="4255" y="1240"/>
              <a:ext cx="83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Color tejido: más del 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9" name="Rectangle 53"/>
            <p:cNvSpPr>
              <a:spLocks noChangeArrowheads="1"/>
            </p:cNvSpPr>
            <p:nvPr/>
          </p:nvSpPr>
          <p:spPr bwMode="auto">
            <a:xfrm>
              <a:off x="3777" y="1341"/>
              <a:ext cx="93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50% de encía presenta 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>
              <a:off x="3777" y="1442"/>
              <a:ext cx="89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coloración rojo intenso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1" name="Rectangle 55"/>
            <p:cNvSpPr>
              <a:spLocks noChangeArrowheads="1"/>
            </p:cNvSpPr>
            <p:nvPr/>
          </p:nvSpPr>
          <p:spPr bwMode="auto">
            <a:xfrm>
              <a:off x="4953" y="1442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2" name="Rectangle 56"/>
            <p:cNvSpPr>
              <a:spLocks noChangeArrowheads="1"/>
            </p:cNvSpPr>
            <p:nvPr/>
          </p:nvSpPr>
          <p:spPr bwMode="auto">
            <a:xfrm>
              <a:off x="3777" y="1543"/>
              <a:ext cx="9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3" name="Rectangle 57"/>
            <p:cNvSpPr>
              <a:spLocks noChangeArrowheads="1"/>
            </p:cNvSpPr>
            <p:nvPr/>
          </p:nvSpPr>
          <p:spPr bwMode="auto">
            <a:xfrm>
              <a:off x="3816" y="1543"/>
              <a:ext cx="104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Respuesta a la palpación</a:t>
              </a:r>
              <a:r>
                <a:rPr kumimoji="0" lang="es-E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: </a:t>
              </a:r>
              <a:endParaRPr kumimoji="0" 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4" name="Rectangle 58"/>
            <p:cNvSpPr>
              <a:spLocks noChangeArrowheads="1"/>
            </p:cNvSpPr>
            <p:nvPr/>
          </p:nvSpPr>
          <p:spPr bwMode="auto">
            <a:xfrm>
              <a:off x="3777" y="1645"/>
              <a:ext cx="37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sangrado</a:t>
              </a:r>
              <a:r>
                <a:rPr kumimoji="0" lang="es-E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5" name="Rectangle 59"/>
            <p:cNvSpPr>
              <a:spLocks noChangeArrowheads="1"/>
            </p:cNvSpPr>
            <p:nvPr/>
          </p:nvSpPr>
          <p:spPr bwMode="auto">
            <a:xfrm>
              <a:off x="4301" y="1645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6" name="Rectangle 60"/>
            <p:cNvSpPr>
              <a:spLocks noChangeArrowheads="1"/>
            </p:cNvSpPr>
            <p:nvPr/>
          </p:nvSpPr>
          <p:spPr bwMode="auto">
            <a:xfrm>
              <a:off x="3777" y="1746"/>
              <a:ext cx="9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7" name="Rectangle 61"/>
            <p:cNvSpPr>
              <a:spLocks noChangeArrowheads="1"/>
            </p:cNvSpPr>
            <p:nvPr/>
          </p:nvSpPr>
          <p:spPr bwMode="auto">
            <a:xfrm>
              <a:off x="3816" y="1746"/>
              <a:ext cx="12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Tejido de granulación: presente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8" name="Rectangle 62"/>
            <p:cNvSpPr>
              <a:spLocks noChangeArrowheads="1"/>
            </p:cNvSpPr>
            <p:nvPr/>
          </p:nvSpPr>
          <p:spPr bwMode="auto">
            <a:xfrm>
              <a:off x="5461" y="1746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9" name="Rectangle 63"/>
            <p:cNvSpPr>
              <a:spLocks noChangeArrowheads="1"/>
            </p:cNvSpPr>
            <p:nvPr/>
          </p:nvSpPr>
          <p:spPr bwMode="auto">
            <a:xfrm>
              <a:off x="3777" y="1847"/>
              <a:ext cx="9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0" name="Rectangle 64"/>
            <p:cNvSpPr>
              <a:spLocks noChangeArrowheads="1"/>
            </p:cNvSpPr>
            <p:nvPr/>
          </p:nvSpPr>
          <p:spPr bwMode="auto">
            <a:xfrm>
              <a:off x="3816" y="1847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1" name="Rectangle 65"/>
            <p:cNvSpPr>
              <a:spLocks noChangeArrowheads="1"/>
            </p:cNvSpPr>
            <p:nvPr/>
          </p:nvSpPr>
          <p:spPr bwMode="auto">
            <a:xfrm>
              <a:off x="3849" y="1847"/>
              <a:ext cx="103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Margen de incisión: no es 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2" name="Rectangle 66"/>
            <p:cNvSpPr>
              <a:spLocks noChangeArrowheads="1"/>
            </p:cNvSpPr>
            <p:nvPr/>
          </p:nvSpPr>
          <p:spPr bwMode="auto">
            <a:xfrm>
              <a:off x="3777" y="1948"/>
              <a:ext cx="96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epitelializado</a:t>
              </a: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 con tejido 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3" name="Rectangle 67"/>
            <p:cNvSpPr>
              <a:spLocks noChangeArrowheads="1"/>
            </p:cNvSpPr>
            <p:nvPr/>
          </p:nvSpPr>
          <p:spPr bwMode="auto">
            <a:xfrm>
              <a:off x="3777" y="2050"/>
              <a:ext cx="76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conectivo expuesto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4" name="Rectangle 68"/>
            <p:cNvSpPr>
              <a:spLocks noChangeArrowheads="1"/>
            </p:cNvSpPr>
            <p:nvPr/>
          </p:nvSpPr>
          <p:spPr bwMode="auto">
            <a:xfrm>
              <a:off x="4784" y="2050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5" name="Rectangle 69"/>
            <p:cNvSpPr>
              <a:spLocks noChangeArrowheads="1"/>
            </p:cNvSpPr>
            <p:nvPr/>
          </p:nvSpPr>
          <p:spPr bwMode="auto">
            <a:xfrm>
              <a:off x="3777" y="2151"/>
              <a:ext cx="9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6" name="Rectangle 70"/>
            <p:cNvSpPr>
              <a:spLocks noChangeArrowheads="1"/>
            </p:cNvSpPr>
            <p:nvPr/>
          </p:nvSpPr>
          <p:spPr bwMode="auto">
            <a:xfrm>
              <a:off x="3816" y="2151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7" name="Rectangle 71"/>
            <p:cNvSpPr>
              <a:spLocks noChangeArrowheads="1"/>
            </p:cNvSpPr>
            <p:nvPr/>
          </p:nvSpPr>
          <p:spPr bwMode="auto">
            <a:xfrm>
              <a:off x="3849" y="2151"/>
              <a:ext cx="111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Supuración : no es presente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8" name="Rectangle 72"/>
            <p:cNvSpPr>
              <a:spLocks noChangeArrowheads="1"/>
            </p:cNvSpPr>
            <p:nvPr/>
          </p:nvSpPr>
          <p:spPr bwMode="auto">
            <a:xfrm>
              <a:off x="5318" y="2151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9" name="Rectangle 73"/>
            <p:cNvSpPr>
              <a:spLocks noChangeArrowheads="1"/>
            </p:cNvSpPr>
            <p:nvPr/>
          </p:nvSpPr>
          <p:spPr bwMode="auto">
            <a:xfrm>
              <a:off x="5482" y="2908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0" name="Rectangle 74"/>
            <p:cNvSpPr>
              <a:spLocks noChangeArrowheads="1"/>
            </p:cNvSpPr>
            <p:nvPr/>
          </p:nvSpPr>
          <p:spPr bwMode="auto">
            <a:xfrm>
              <a:off x="5494" y="3571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1" name="Rectangle 75"/>
            <p:cNvSpPr>
              <a:spLocks noChangeArrowheads="1"/>
            </p:cNvSpPr>
            <p:nvPr/>
          </p:nvSpPr>
          <p:spPr bwMode="auto">
            <a:xfrm>
              <a:off x="5601" y="1240"/>
              <a:ext cx="853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EXCELENTE: </a:t>
              </a:r>
              <a:endParaRPr kumimoji="0" 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2" name="Rectangle 76"/>
            <p:cNvSpPr>
              <a:spLocks noChangeArrowheads="1"/>
            </p:cNvSpPr>
            <p:nvPr/>
          </p:nvSpPr>
          <p:spPr bwMode="auto">
            <a:xfrm>
              <a:off x="5601" y="1341"/>
              <a:ext cx="49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Color tejido: 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3" name="Rectangle 77"/>
            <p:cNvSpPr>
              <a:spLocks noChangeArrowheads="1"/>
            </p:cNvSpPr>
            <p:nvPr/>
          </p:nvSpPr>
          <p:spPr bwMode="auto">
            <a:xfrm>
              <a:off x="5601" y="1442"/>
              <a:ext cx="42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toda la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4" name="Rectangle 78"/>
            <p:cNvSpPr>
              <a:spLocks noChangeArrowheads="1"/>
            </p:cNvSpPr>
            <p:nvPr/>
          </p:nvSpPr>
          <p:spPr bwMode="auto">
            <a:xfrm>
              <a:off x="5954" y="1442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5" name="Rectangle 79"/>
            <p:cNvSpPr>
              <a:spLocks noChangeArrowheads="1"/>
            </p:cNvSpPr>
            <p:nvPr/>
          </p:nvSpPr>
          <p:spPr bwMode="auto">
            <a:xfrm>
              <a:off x="5987" y="1442"/>
              <a:ext cx="24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encía 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6" name="Rectangle 80"/>
            <p:cNvSpPr>
              <a:spLocks noChangeArrowheads="1"/>
            </p:cNvSpPr>
            <p:nvPr/>
          </p:nvSpPr>
          <p:spPr bwMode="auto">
            <a:xfrm>
              <a:off x="5601" y="1543"/>
              <a:ext cx="45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es de color 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7" name="Rectangle 81"/>
            <p:cNvSpPr>
              <a:spLocks noChangeArrowheads="1"/>
            </p:cNvSpPr>
            <p:nvPr/>
          </p:nvSpPr>
          <p:spPr bwMode="auto">
            <a:xfrm>
              <a:off x="5601" y="1645"/>
              <a:ext cx="43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rosa suave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8" name="Rectangle 82"/>
            <p:cNvSpPr>
              <a:spLocks noChangeArrowheads="1"/>
            </p:cNvSpPr>
            <p:nvPr/>
          </p:nvSpPr>
          <p:spPr bwMode="auto">
            <a:xfrm>
              <a:off x="6176" y="1645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9" name="Rectangle 83"/>
            <p:cNvSpPr>
              <a:spLocks noChangeArrowheads="1"/>
            </p:cNvSpPr>
            <p:nvPr/>
          </p:nvSpPr>
          <p:spPr bwMode="auto">
            <a:xfrm>
              <a:off x="5601" y="1746"/>
              <a:ext cx="9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0" name="Rectangle 84"/>
            <p:cNvSpPr>
              <a:spLocks noChangeArrowheads="1"/>
            </p:cNvSpPr>
            <p:nvPr/>
          </p:nvSpPr>
          <p:spPr bwMode="auto">
            <a:xfrm>
              <a:off x="5640" y="1746"/>
              <a:ext cx="52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Respuesta a 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1" name="Rectangle 85"/>
            <p:cNvSpPr>
              <a:spLocks noChangeArrowheads="1"/>
            </p:cNvSpPr>
            <p:nvPr/>
          </p:nvSpPr>
          <p:spPr bwMode="auto">
            <a:xfrm>
              <a:off x="5601" y="1847"/>
              <a:ext cx="52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la palpación: 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2" name="Rectangle 86"/>
            <p:cNvSpPr>
              <a:spLocks noChangeArrowheads="1"/>
            </p:cNvSpPr>
            <p:nvPr/>
          </p:nvSpPr>
          <p:spPr bwMode="auto">
            <a:xfrm>
              <a:off x="5601" y="1948"/>
              <a:ext cx="54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no  sangrado</a:t>
              </a:r>
              <a:r>
                <a:rPr kumimoji="0" lang="es-E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3" name="Rectangle 87"/>
            <p:cNvSpPr>
              <a:spLocks noChangeArrowheads="1"/>
            </p:cNvSpPr>
            <p:nvPr/>
          </p:nvSpPr>
          <p:spPr bwMode="auto">
            <a:xfrm>
              <a:off x="6320" y="1948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4" name="Rectangle 88"/>
            <p:cNvSpPr>
              <a:spLocks noChangeArrowheads="1"/>
            </p:cNvSpPr>
            <p:nvPr/>
          </p:nvSpPr>
          <p:spPr bwMode="auto">
            <a:xfrm>
              <a:off x="5601" y="2050"/>
              <a:ext cx="9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5" name="Rectangle 89"/>
            <p:cNvSpPr>
              <a:spLocks noChangeArrowheads="1"/>
            </p:cNvSpPr>
            <p:nvPr/>
          </p:nvSpPr>
          <p:spPr bwMode="auto">
            <a:xfrm>
              <a:off x="5640" y="2050"/>
              <a:ext cx="59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Tejido de 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6" name="Rectangle 90"/>
            <p:cNvSpPr>
              <a:spLocks noChangeArrowheads="1"/>
            </p:cNvSpPr>
            <p:nvPr/>
          </p:nvSpPr>
          <p:spPr bwMode="auto">
            <a:xfrm>
              <a:off x="5601" y="2178"/>
              <a:ext cx="78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granulación : 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7" name="Rectangle 91"/>
            <p:cNvSpPr>
              <a:spLocks noChangeArrowheads="1"/>
            </p:cNvSpPr>
            <p:nvPr/>
          </p:nvSpPr>
          <p:spPr bwMode="auto">
            <a:xfrm>
              <a:off x="5601" y="2260"/>
              <a:ext cx="38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no es 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8" name="Rectangle 92"/>
            <p:cNvSpPr>
              <a:spLocks noChangeArrowheads="1"/>
            </p:cNvSpPr>
            <p:nvPr/>
          </p:nvSpPr>
          <p:spPr bwMode="auto">
            <a:xfrm>
              <a:off x="5601" y="2353"/>
              <a:ext cx="3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presente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9" name="Rectangle 93"/>
            <p:cNvSpPr>
              <a:spLocks noChangeArrowheads="1"/>
            </p:cNvSpPr>
            <p:nvPr/>
          </p:nvSpPr>
          <p:spPr bwMode="auto">
            <a:xfrm>
              <a:off x="6059" y="2353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0" name="Rectangle 94"/>
            <p:cNvSpPr>
              <a:spLocks noChangeArrowheads="1"/>
            </p:cNvSpPr>
            <p:nvPr/>
          </p:nvSpPr>
          <p:spPr bwMode="auto">
            <a:xfrm>
              <a:off x="5601" y="2454"/>
              <a:ext cx="9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1" name="Rectangle 95"/>
            <p:cNvSpPr>
              <a:spLocks noChangeArrowheads="1"/>
            </p:cNvSpPr>
            <p:nvPr/>
          </p:nvSpPr>
          <p:spPr bwMode="auto">
            <a:xfrm>
              <a:off x="5640" y="2454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2" name="Rectangle 96"/>
            <p:cNvSpPr>
              <a:spLocks noChangeArrowheads="1"/>
            </p:cNvSpPr>
            <p:nvPr/>
          </p:nvSpPr>
          <p:spPr bwMode="auto">
            <a:xfrm>
              <a:off x="5673" y="2454"/>
              <a:ext cx="44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Margen de 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3" name="Rectangle 97"/>
            <p:cNvSpPr>
              <a:spLocks noChangeArrowheads="1"/>
            </p:cNvSpPr>
            <p:nvPr/>
          </p:nvSpPr>
          <p:spPr bwMode="auto">
            <a:xfrm>
              <a:off x="5601" y="2556"/>
              <a:ext cx="58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incisión: tejido 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4" name="Rectangle 98"/>
            <p:cNvSpPr>
              <a:spLocks noChangeArrowheads="1"/>
            </p:cNvSpPr>
            <p:nvPr/>
          </p:nvSpPr>
          <p:spPr bwMode="auto">
            <a:xfrm>
              <a:off x="5601" y="2657"/>
              <a:ext cx="52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conectivo no 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5" name="Rectangle 99"/>
            <p:cNvSpPr>
              <a:spLocks noChangeArrowheads="1"/>
            </p:cNvSpPr>
            <p:nvPr/>
          </p:nvSpPr>
          <p:spPr bwMode="auto">
            <a:xfrm>
              <a:off x="5601" y="2758"/>
              <a:ext cx="36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expuesto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6" name="Rectangle 100"/>
            <p:cNvSpPr>
              <a:spLocks noChangeArrowheads="1"/>
            </p:cNvSpPr>
            <p:nvPr/>
          </p:nvSpPr>
          <p:spPr bwMode="auto">
            <a:xfrm>
              <a:off x="6079" y="2758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7" name="Rectangle 101"/>
            <p:cNvSpPr>
              <a:spLocks noChangeArrowheads="1"/>
            </p:cNvSpPr>
            <p:nvPr/>
          </p:nvSpPr>
          <p:spPr bwMode="auto">
            <a:xfrm>
              <a:off x="5601" y="2859"/>
              <a:ext cx="9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8" name="Rectangle 102"/>
            <p:cNvSpPr>
              <a:spLocks noChangeArrowheads="1"/>
            </p:cNvSpPr>
            <p:nvPr/>
          </p:nvSpPr>
          <p:spPr bwMode="auto">
            <a:xfrm>
              <a:off x="5640" y="2859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" name="Rectangle 103"/>
            <p:cNvSpPr>
              <a:spLocks noChangeArrowheads="1"/>
            </p:cNvSpPr>
            <p:nvPr/>
          </p:nvSpPr>
          <p:spPr bwMode="auto">
            <a:xfrm>
              <a:off x="5673" y="2859"/>
              <a:ext cx="51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Supuración</a:t>
              </a:r>
              <a:r>
                <a:rPr kumimoji="0" lang="es-E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: </a:t>
              </a:r>
              <a:endParaRPr kumimoji="0" 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" name="Rectangle 104"/>
            <p:cNvSpPr>
              <a:spLocks noChangeArrowheads="1"/>
            </p:cNvSpPr>
            <p:nvPr/>
          </p:nvSpPr>
          <p:spPr bwMode="auto">
            <a:xfrm>
              <a:off x="5601" y="2960"/>
              <a:ext cx="24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no es 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1" name="Rectangle 105"/>
            <p:cNvSpPr>
              <a:spLocks noChangeArrowheads="1"/>
            </p:cNvSpPr>
            <p:nvPr/>
          </p:nvSpPr>
          <p:spPr bwMode="auto">
            <a:xfrm>
              <a:off x="5623" y="3061"/>
              <a:ext cx="3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presente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2" name="Rectangle 106"/>
            <p:cNvSpPr>
              <a:spLocks noChangeArrowheads="1"/>
            </p:cNvSpPr>
            <p:nvPr/>
          </p:nvSpPr>
          <p:spPr bwMode="auto">
            <a:xfrm>
              <a:off x="6059" y="3061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3" name="Rectangle 107"/>
            <p:cNvSpPr>
              <a:spLocks noChangeArrowheads="1"/>
            </p:cNvSpPr>
            <p:nvPr/>
          </p:nvSpPr>
          <p:spPr bwMode="auto">
            <a:xfrm>
              <a:off x="5601" y="3162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4" name="Rectangle 108"/>
            <p:cNvSpPr>
              <a:spLocks noChangeArrowheads="1"/>
            </p:cNvSpPr>
            <p:nvPr/>
          </p:nvSpPr>
          <p:spPr bwMode="auto">
            <a:xfrm>
              <a:off x="3136" y="1236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05" name="Rectangle 109"/>
            <p:cNvSpPr>
              <a:spLocks noChangeArrowheads="1"/>
            </p:cNvSpPr>
            <p:nvPr/>
          </p:nvSpPr>
          <p:spPr bwMode="auto">
            <a:xfrm>
              <a:off x="3141" y="1236"/>
              <a:ext cx="582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06" name="Rectangle 110"/>
            <p:cNvSpPr>
              <a:spLocks noChangeArrowheads="1"/>
            </p:cNvSpPr>
            <p:nvPr/>
          </p:nvSpPr>
          <p:spPr bwMode="auto">
            <a:xfrm>
              <a:off x="3723" y="1236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07" name="Rectangle 111"/>
            <p:cNvSpPr>
              <a:spLocks noChangeArrowheads="1"/>
            </p:cNvSpPr>
            <p:nvPr/>
          </p:nvSpPr>
          <p:spPr bwMode="auto">
            <a:xfrm>
              <a:off x="3728" y="1236"/>
              <a:ext cx="1818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08" name="Rectangle 112"/>
            <p:cNvSpPr>
              <a:spLocks noChangeArrowheads="1"/>
            </p:cNvSpPr>
            <p:nvPr/>
          </p:nvSpPr>
          <p:spPr bwMode="auto">
            <a:xfrm>
              <a:off x="5546" y="1236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09" name="Rectangle 113"/>
            <p:cNvSpPr>
              <a:spLocks noChangeArrowheads="1"/>
            </p:cNvSpPr>
            <p:nvPr/>
          </p:nvSpPr>
          <p:spPr bwMode="auto">
            <a:xfrm>
              <a:off x="5551" y="1236"/>
              <a:ext cx="841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10" name="Rectangle 114"/>
            <p:cNvSpPr>
              <a:spLocks noChangeArrowheads="1"/>
            </p:cNvSpPr>
            <p:nvPr/>
          </p:nvSpPr>
          <p:spPr bwMode="auto">
            <a:xfrm>
              <a:off x="6392" y="1236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11" name="Rectangle 115"/>
            <p:cNvSpPr>
              <a:spLocks noChangeArrowheads="1"/>
            </p:cNvSpPr>
            <p:nvPr/>
          </p:nvSpPr>
          <p:spPr bwMode="auto">
            <a:xfrm>
              <a:off x="3136" y="1239"/>
              <a:ext cx="5" cy="24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12" name="Rectangle 116"/>
            <p:cNvSpPr>
              <a:spLocks noChangeArrowheads="1"/>
            </p:cNvSpPr>
            <p:nvPr/>
          </p:nvSpPr>
          <p:spPr bwMode="auto">
            <a:xfrm>
              <a:off x="3136" y="3655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13" name="Rectangle 117"/>
            <p:cNvSpPr>
              <a:spLocks noChangeArrowheads="1"/>
            </p:cNvSpPr>
            <p:nvPr/>
          </p:nvSpPr>
          <p:spPr bwMode="auto">
            <a:xfrm>
              <a:off x="3136" y="3655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14" name="Rectangle 118"/>
            <p:cNvSpPr>
              <a:spLocks noChangeArrowheads="1"/>
            </p:cNvSpPr>
            <p:nvPr/>
          </p:nvSpPr>
          <p:spPr bwMode="auto">
            <a:xfrm>
              <a:off x="3141" y="3655"/>
              <a:ext cx="582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15" name="Rectangle 119"/>
            <p:cNvSpPr>
              <a:spLocks noChangeArrowheads="1"/>
            </p:cNvSpPr>
            <p:nvPr/>
          </p:nvSpPr>
          <p:spPr bwMode="auto">
            <a:xfrm>
              <a:off x="3723" y="1239"/>
              <a:ext cx="5" cy="24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16" name="Rectangle 120"/>
            <p:cNvSpPr>
              <a:spLocks noChangeArrowheads="1"/>
            </p:cNvSpPr>
            <p:nvPr/>
          </p:nvSpPr>
          <p:spPr bwMode="auto">
            <a:xfrm>
              <a:off x="3723" y="3655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17" name="Rectangle 121"/>
            <p:cNvSpPr>
              <a:spLocks noChangeArrowheads="1"/>
            </p:cNvSpPr>
            <p:nvPr/>
          </p:nvSpPr>
          <p:spPr bwMode="auto">
            <a:xfrm>
              <a:off x="3728" y="3655"/>
              <a:ext cx="1818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18" name="Rectangle 122"/>
            <p:cNvSpPr>
              <a:spLocks noChangeArrowheads="1"/>
            </p:cNvSpPr>
            <p:nvPr/>
          </p:nvSpPr>
          <p:spPr bwMode="auto">
            <a:xfrm>
              <a:off x="5546" y="1239"/>
              <a:ext cx="5" cy="24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19" name="Rectangle 123"/>
            <p:cNvSpPr>
              <a:spLocks noChangeArrowheads="1"/>
            </p:cNvSpPr>
            <p:nvPr/>
          </p:nvSpPr>
          <p:spPr bwMode="auto">
            <a:xfrm>
              <a:off x="5546" y="3655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20" name="Rectangle 124"/>
            <p:cNvSpPr>
              <a:spLocks noChangeArrowheads="1"/>
            </p:cNvSpPr>
            <p:nvPr/>
          </p:nvSpPr>
          <p:spPr bwMode="auto">
            <a:xfrm>
              <a:off x="5551" y="3655"/>
              <a:ext cx="841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21" name="Rectangle 125"/>
            <p:cNvSpPr>
              <a:spLocks noChangeArrowheads="1"/>
            </p:cNvSpPr>
            <p:nvPr/>
          </p:nvSpPr>
          <p:spPr bwMode="auto">
            <a:xfrm>
              <a:off x="6392" y="1239"/>
              <a:ext cx="5" cy="24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22" name="Rectangle 126"/>
            <p:cNvSpPr>
              <a:spLocks noChangeArrowheads="1"/>
            </p:cNvSpPr>
            <p:nvPr/>
          </p:nvSpPr>
          <p:spPr bwMode="auto">
            <a:xfrm>
              <a:off x="6392" y="3655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23" name="Rectangle 127"/>
            <p:cNvSpPr>
              <a:spLocks noChangeArrowheads="1"/>
            </p:cNvSpPr>
            <p:nvPr/>
          </p:nvSpPr>
          <p:spPr bwMode="auto">
            <a:xfrm>
              <a:off x="6392" y="3655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4224" name="Picture 12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10" y="2359"/>
              <a:ext cx="1705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25" name="Picture 12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91" y="3113"/>
              <a:ext cx="1711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0" name="Imagen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75" y="3536950"/>
            <a:ext cx="2219325" cy="17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04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29514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sp>
        <p:nvSpPr>
          <p:cNvPr id="5" name="Rectángulo 4"/>
          <p:cNvSpPr/>
          <p:nvPr/>
        </p:nvSpPr>
        <p:spPr>
          <a:xfrm>
            <a:off x="0" y="5892085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pic>
        <p:nvPicPr>
          <p:cNvPr id="6" name="Picture 2" descr="http://calidad.unisinucartagena.edu.co:8010/CalidadOnline/public/images/logo_unisinu_roj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5" y="936401"/>
            <a:ext cx="315864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443470" y="6127133"/>
            <a:ext cx="674853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ANGIE DIAZ ARRIETA, LIZETH CARDONA VIGGIANI, PAOLA MIRANDA LOPEZ, PAOLA OQUENDO VILORIA, ZAIDA SARMIENTO </a:t>
            </a:r>
            <a:r>
              <a:rPr lang="es-CO" sz="1200" dirty="0" err="1">
                <a:solidFill>
                  <a:schemeClr val="bg1"/>
                </a:solidFill>
                <a:latin typeface="AR BLANCA" pitchFamily="2" charset="0"/>
              </a:rPr>
              <a:t>SARMIENTO</a:t>
            </a:r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 , Dra. ROQUELINA PIANETA ALVIZ.  </a:t>
            </a:r>
            <a:r>
              <a:rPr lang="es-CO" sz="10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de Odontología, </a:t>
            </a:r>
            <a:r>
              <a:rPr lang="es-CO" sz="105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Unisinù</a:t>
            </a:r>
            <a:r>
              <a:rPr lang="es-CO" sz="10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CO" sz="9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486275" y="1285875"/>
            <a:ext cx="315086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200" b="1" dirty="0">
                <a:latin typeface="Arial Black"/>
              </a:rPr>
              <a:t>Limitaciones  </a:t>
            </a:r>
            <a:r>
              <a:rPr lang="es-CO" b="1" dirty="0">
                <a:latin typeface="Calibri Light"/>
              </a:rPr>
              <a:t> </a:t>
            </a:r>
            <a:r>
              <a:rPr lang="es-CO" sz="3200" b="1" dirty="0">
                <a:latin typeface="Arial Black"/>
              </a:rPr>
              <a:t/>
            </a:r>
            <a:br>
              <a:rPr lang="es-CO" sz="3200" b="1" dirty="0">
                <a:latin typeface="Arial Black"/>
              </a:rPr>
            </a:br>
            <a:endParaRPr lang="es-CO" dirty="0"/>
          </a:p>
        </p:txBody>
      </p:sp>
      <p:pic>
        <p:nvPicPr>
          <p:cNvPr id="17" name="Imagen 16" descr="C:\Users\Andres\Downloads\14699429_10210926207421204_2042132549_o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6" t="22639" r="31279" b="21834"/>
          <a:stretch/>
        </p:blipFill>
        <p:spPr bwMode="auto">
          <a:xfrm rot="5764577">
            <a:off x="10030313" y="6590390"/>
            <a:ext cx="854385" cy="2015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286586" y="3192463"/>
            <a:ext cx="6181014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rial"/>
              </a:rPr>
              <a:t>No se pudo completar el tamaño de muestra inicialmente acordado. </a:t>
            </a:r>
            <a:endParaRPr lang="es-ES" sz="16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661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30163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/>
          <p:cNvSpPr/>
          <p:nvPr/>
        </p:nvSpPr>
        <p:spPr>
          <a:xfrm>
            <a:off x="10731" y="5896385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http://calidad.unisinucartagena.edu.co:8010/CalidadOnline/public/images/logo_unisinu_ro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" y="936401"/>
            <a:ext cx="44291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6684134" y="5988675"/>
            <a:ext cx="5306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ANGIE DIAZ ARRIETA, LIZETH CARDONA VIGGIANI, PAOLA MIRANDA, PAOLA OQUENDO VILORIA, ZAIDA SARMIENTO </a:t>
            </a:r>
            <a:r>
              <a:rPr lang="es-CO" sz="1200" dirty="0" err="1">
                <a:solidFill>
                  <a:schemeClr val="bg1"/>
                </a:solidFill>
                <a:latin typeface="AR BLANCA" pitchFamily="2" charset="0"/>
              </a:rPr>
              <a:t>SARMIENTO</a:t>
            </a:r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, Dra. ROQUELINA PIANETA ALVIZ .</a:t>
            </a:r>
            <a:r>
              <a:rPr lang="es-CO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de Odontología, </a:t>
            </a:r>
            <a:r>
              <a:rPr lang="es-CO" sz="11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Unisinù</a:t>
            </a:r>
            <a:r>
              <a:rPr lang="es-CO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CO" sz="1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es-CO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es-CO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455910" y="1584101"/>
            <a:ext cx="5060324" cy="754936"/>
          </a:xfrm>
        </p:spPr>
        <p:txBody>
          <a:bodyPr>
            <a:normAutofit/>
          </a:bodyPr>
          <a:lstStyle/>
          <a:p>
            <a:r>
              <a:rPr lang="es-CO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 Bibliografía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696533" y="2450743"/>
            <a:ext cx="10515600" cy="3190204"/>
          </a:xfrm>
        </p:spPr>
        <p:txBody>
          <a:bodyPr>
            <a:normAutofit fontScale="47500" lnSpcReduction="20000"/>
          </a:bodyPr>
          <a:lstStyle/>
          <a:p>
            <a:pPr marL="514350" indent="-514350" algn="just">
              <a:buAutoNum type="arabicPeriod"/>
            </a:pPr>
            <a:r>
              <a:rPr lang="es-CO" dirty="0"/>
              <a:t>VERNAL ASTUDILLO, ROLANDO. Regeneración tisular guiada una visión actualizada: factores determinantes del éxito de la terapia regenerativa: revista dental de chile, vol92.Nº3 mar- 2001; P.33-44.</a:t>
            </a:r>
          </a:p>
          <a:p>
            <a:pPr marL="514350" indent="-514350" algn="just">
              <a:buAutoNum type="arabicPeriod"/>
            </a:pPr>
            <a:r>
              <a:rPr lang="es-CO" dirty="0"/>
              <a:t>A GARAY Y COL. Plasma rico en plaquetas en la cicatrización de tejidos blandos de la cavidad bucal: acta </a:t>
            </a:r>
            <a:r>
              <a:rPr lang="es-CO" dirty="0" err="1"/>
              <a:t>bioclinica</a:t>
            </a:r>
            <a:r>
              <a:rPr lang="es-CO" dirty="0"/>
              <a:t>, vol4.Nº7, Enero- Junio 2014; P. 2244-8136.</a:t>
            </a:r>
          </a:p>
          <a:p>
            <a:pPr marL="514350" indent="-514350" algn="just">
              <a:buAutoNum type="arabicPeriod"/>
            </a:pPr>
            <a:r>
              <a:rPr lang="es-CO" dirty="0"/>
              <a:t>JORDI RODRÍGUEZ  FLORES, PALOMAR GALLEGO MARÍA ANGUSTIAS ,GARCÍA-DENCHEB  TORRES JESÚS. Plasma rico en plaquetas: fundamentos biológicos y aplicaciones en cirugía maxilofacial y estética facial: proceso de regeneración tisular: Revista España cirugía oral maxilofacial.2012;34(1):8-17.</a:t>
            </a:r>
          </a:p>
          <a:p>
            <a:pPr marL="514350" indent="-514350" algn="just">
              <a:buAutoNum type="arabicPeriod"/>
            </a:pPr>
            <a:r>
              <a:rPr lang="es-CO" dirty="0"/>
              <a:t>MACZY </a:t>
            </a:r>
            <a:r>
              <a:rPr lang="es-CO" dirty="0" smtClean="0"/>
              <a:t>GONZÁLEZ, </a:t>
            </a:r>
            <a:r>
              <a:rPr lang="es-CO" dirty="0"/>
              <a:t>BENITO MARISOL y MARILUZ BENITO   Aplicación del plasma rico en plaquetas (PRP) y sus derivados en </a:t>
            </a:r>
            <a:r>
              <a:rPr lang="es-CO" dirty="0" err="1"/>
              <a:t>implantología</a:t>
            </a:r>
            <a:r>
              <a:rPr lang="es-CO" dirty="0"/>
              <a:t> dental y cirugía plástica  </a:t>
            </a:r>
            <a:r>
              <a:rPr lang="es-CO" dirty="0" err="1"/>
              <a:t>Invest</a:t>
            </a:r>
            <a:r>
              <a:rPr lang="es-CO" dirty="0"/>
              <a:t> </a:t>
            </a:r>
            <a:r>
              <a:rPr lang="es-CO" dirty="0" err="1"/>
              <a:t>Clin</a:t>
            </a:r>
            <a:r>
              <a:rPr lang="es-CO" dirty="0"/>
              <a:t> 53(4</a:t>
            </a:r>
            <a:r>
              <a:rPr lang="es-CO" dirty="0" smtClean="0"/>
              <a:t>) 	</a:t>
            </a:r>
            <a:r>
              <a:rPr lang="es-CO" dirty="0" err="1" smtClean="0"/>
              <a:t>vol</a:t>
            </a:r>
            <a:r>
              <a:rPr lang="es-CO" dirty="0" smtClean="0"/>
              <a:t> 6 Nº8 Julio-Agosto 2015</a:t>
            </a:r>
          </a:p>
          <a:p>
            <a:pPr marL="514350" indent="-514350" algn="just">
              <a:buAutoNum type="arabicPeriod"/>
            </a:pPr>
            <a:r>
              <a:rPr lang="es-CO" dirty="0" smtClean="0"/>
              <a:t>CORTELLINI </a:t>
            </a:r>
            <a:r>
              <a:rPr lang="es-CO" dirty="0"/>
              <a:t>P, PINI-PRATO G, TONETTI M. Periodontal </a:t>
            </a:r>
            <a:r>
              <a:rPr lang="es-CO" dirty="0" err="1"/>
              <a:t>regeneration</a:t>
            </a:r>
            <a:r>
              <a:rPr lang="es-CO" dirty="0"/>
              <a:t> of human </a:t>
            </a:r>
            <a:r>
              <a:rPr lang="es-CO" dirty="0" err="1"/>
              <a:t>infrabony</a:t>
            </a:r>
            <a:r>
              <a:rPr lang="es-CO" dirty="0"/>
              <a:t> </a:t>
            </a:r>
            <a:r>
              <a:rPr lang="es-CO" dirty="0" err="1"/>
              <a:t>defects</a:t>
            </a:r>
            <a:r>
              <a:rPr lang="es-CO" dirty="0"/>
              <a:t> (V). </a:t>
            </a:r>
            <a:r>
              <a:rPr lang="es-CO" dirty="0" err="1"/>
              <a:t>Effect</a:t>
            </a:r>
            <a:r>
              <a:rPr lang="es-CO" dirty="0"/>
              <a:t> of oral </a:t>
            </a:r>
            <a:r>
              <a:rPr lang="es-CO" dirty="0" err="1"/>
              <a:t>hygiene</a:t>
            </a:r>
            <a:r>
              <a:rPr lang="es-CO" dirty="0"/>
              <a:t> </a:t>
            </a:r>
            <a:r>
              <a:rPr lang="es-CO" dirty="0" err="1"/>
              <a:t>on</a:t>
            </a:r>
            <a:r>
              <a:rPr lang="es-CO" dirty="0"/>
              <a:t> </a:t>
            </a:r>
            <a:r>
              <a:rPr lang="es-CO" dirty="0" err="1"/>
              <a:t>long-term</a:t>
            </a:r>
            <a:r>
              <a:rPr lang="es-CO" dirty="0"/>
              <a:t> </a:t>
            </a:r>
            <a:r>
              <a:rPr lang="es-CO" dirty="0" err="1"/>
              <a:t>stability</a:t>
            </a:r>
            <a:r>
              <a:rPr lang="es-CO" dirty="0"/>
              <a:t>. J </a:t>
            </a:r>
            <a:r>
              <a:rPr lang="es-CO" dirty="0" err="1"/>
              <a:t>Clin</a:t>
            </a:r>
            <a:r>
              <a:rPr lang="es-CO" dirty="0"/>
              <a:t> </a:t>
            </a:r>
            <a:r>
              <a:rPr lang="es-CO" dirty="0" err="1"/>
              <a:t>Periodontol</a:t>
            </a:r>
            <a:r>
              <a:rPr lang="es-CO" dirty="0"/>
              <a:t> .1994 Vol21; P. 606-610. </a:t>
            </a:r>
          </a:p>
          <a:p>
            <a:pPr marL="514350" indent="-514350" algn="just">
              <a:buAutoNum type="arabicPeriod"/>
            </a:pPr>
            <a:r>
              <a:rPr lang="es-CO" dirty="0"/>
              <a:t> LEKOVIC V, CAMARGO PM, WEINLAENDER M, VASILIC N, ALEKSIC Z, KENNEY EB: </a:t>
            </a:r>
            <a:r>
              <a:rPr lang="es-CO" dirty="0" err="1"/>
              <a:t>Effectiveness</a:t>
            </a:r>
            <a:r>
              <a:rPr lang="es-CO" dirty="0"/>
              <a:t> of a </a:t>
            </a:r>
            <a:r>
              <a:rPr lang="es-CO" dirty="0" err="1"/>
              <a:t>combination</a:t>
            </a:r>
            <a:r>
              <a:rPr lang="es-CO" dirty="0"/>
              <a:t> of </a:t>
            </a:r>
            <a:r>
              <a:rPr lang="es-CO" dirty="0" err="1"/>
              <a:t>platelet-rich</a:t>
            </a:r>
            <a:r>
              <a:rPr lang="es-CO" dirty="0"/>
              <a:t> plasma, </a:t>
            </a:r>
            <a:r>
              <a:rPr lang="es-CO" dirty="0" err="1"/>
              <a:t>bovine</a:t>
            </a:r>
            <a:r>
              <a:rPr lang="es-CO" dirty="0"/>
              <a:t> </a:t>
            </a:r>
            <a:r>
              <a:rPr lang="es-CO" dirty="0" err="1"/>
              <a:t>porous</a:t>
            </a:r>
            <a:r>
              <a:rPr lang="es-CO" dirty="0"/>
              <a:t> </a:t>
            </a:r>
            <a:r>
              <a:rPr lang="es-CO" dirty="0" err="1"/>
              <a:t>bone</a:t>
            </a:r>
            <a:r>
              <a:rPr lang="es-CO" dirty="0"/>
              <a:t> mineral and </a:t>
            </a:r>
            <a:r>
              <a:rPr lang="es-CO" dirty="0" err="1"/>
              <a:t>guided</a:t>
            </a:r>
            <a:r>
              <a:rPr lang="es-CO" dirty="0"/>
              <a:t> </a:t>
            </a:r>
            <a:r>
              <a:rPr lang="es-CO" dirty="0" err="1"/>
              <a:t>tissue</a:t>
            </a:r>
            <a:r>
              <a:rPr lang="es-CO" dirty="0"/>
              <a:t> </a:t>
            </a:r>
            <a:r>
              <a:rPr lang="es-CO" dirty="0" err="1"/>
              <a:t>regeneration</a:t>
            </a:r>
            <a:r>
              <a:rPr lang="es-CO" dirty="0"/>
              <a:t> in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treatment</a:t>
            </a:r>
            <a:r>
              <a:rPr lang="es-CO" dirty="0"/>
              <a:t> in </a:t>
            </a:r>
            <a:r>
              <a:rPr lang="es-CO" dirty="0" err="1"/>
              <a:t>humans</a:t>
            </a:r>
            <a:r>
              <a:rPr lang="es-CO" dirty="0"/>
              <a:t>. J </a:t>
            </a:r>
            <a:r>
              <a:rPr lang="es-CO" dirty="0" err="1"/>
              <a:t>Clin</a:t>
            </a:r>
            <a:r>
              <a:rPr lang="es-CO" dirty="0"/>
              <a:t> </a:t>
            </a:r>
            <a:r>
              <a:rPr lang="es-CO" dirty="0" err="1"/>
              <a:t>Periodontol</a:t>
            </a:r>
            <a:r>
              <a:rPr lang="es-CO" dirty="0"/>
              <a:t>. 2003. Vol30; P. 746–751. </a:t>
            </a:r>
          </a:p>
          <a:p>
            <a:pPr marL="514350" indent="-514350" algn="just">
              <a:buAutoNum type="arabicPeriod"/>
            </a:pPr>
            <a:r>
              <a:rPr lang="es-CO" dirty="0"/>
              <a:t>ROLANDO VERNAL ASTUDILLO. Regeneración Tisular Guiada. Una Visión Actualizada. Revista Dental de Chile. Volumen 92.Nº3;  P. 34.</a:t>
            </a:r>
          </a:p>
          <a:p>
            <a:pPr marL="514350" indent="-514350" algn="just">
              <a:buAutoNum type="arabicPeriod"/>
            </a:pPr>
            <a:endParaRPr lang="es-CO" dirty="0"/>
          </a:p>
          <a:p>
            <a:pPr marL="514350" indent="-514350">
              <a:buAutoNum type="arabicPeriod"/>
            </a:pPr>
            <a:endParaRPr lang="es-CO" dirty="0"/>
          </a:p>
          <a:p>
            <a:pPr marL="514350" indent="-514350">
              <a:buAutoNum type="arabicPeriod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4912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731" y="5896385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http://calidad.unisinucartagena.edu.co:8010/CalidadOnline/public/images/logo_unisinu_ro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" y="936401"/>
            <a:ext cx="44291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6684134" y="5988675"/>
            <a:ext cx="5306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ANGIE DIAZ ARRIETA, LIZETH CARDONA VIGGIANI, PAOLA MIRANDA, PAOLA OQUENDO VILORIA, ZAIDA SARMIENTO </a:t>
            </a:r>
            <a:r>
              <a:rPr lang="es-CO" sz="1200" dirty="0" err="1">
                <a:solidFill>
                  <a:schemeClr val="bg1"/>
                </a:solidFill>
                <a:latin typeface="AR BLANCA" pitchFamily="2" charset="0"/>
              </a:rPr>
              <a:t>SARMIENTO</a:t>
            </a:r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 , Dra. ROQUELINA PIANETA ALVIZ. </a:t>
            </a:r>
            <a:r>
              <a:rPr lang="es-CO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de Odontología, </a:t>
            </a:r>
            <a:r>
              <a:rPr lang="es-CO" sz="11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Unisinù</a:t>
            </a:r>
            <a:r>
              <a:rPr lang="es-CO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CO" sz="1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es-CO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es-CO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24589" y="38130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6600" dirty="0">
                <a:solidFill>
                  <a:srgbClr val="FF0000"/>
                </a:solidFill>
                <a:latin typeface="Arial Black" pitchFamily="34" charset="0"/>
              </a:rPr>
              <a:t>GRACIAS …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66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30163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/>
          <p:cNvSpPr/>
          <p:nvPr/>
        </p:nvSpPr>
        <p:spPr>
          <a:xfrm>
            <a:off x="10731" y="5896385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http://calidad.unisinucartagena.edu.co:8010/CalidadOnline/public/images/logo_unisinu_ro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" y="936401"/>
            <a:ext cx="44291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6684134" y="5988675"/>
            <a:ext cx="5306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ANGIE DIAZ ARRIETA, LIZETH CARDONA VIGGIANI, PAOLA MIRANDA LOPEZ , PAOLA OQUENDO VILORIA, ZAIDA SARMIENTO </a:t>
            </a:r>
            <a:r>
              <a:rPr lang="es-CO" sz="1200" dirty="0" err="1">
                <a:solidFill>
                  <a:schemeClr val="bg1"/>
                </a:solidFill>
                <a:latin typeface="AR BLANCA" pitchFamily="2" charset="0"/>
              </a:rPr>
              <a:t>SARMIENTO</a:t>
            </a:r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 , Dra. ROQUELINA PIANETA ALVIZ </a:t>
            </a:r>
            <a:r>
              <a:rPr lang="es-CO" sz="1200" dirty="0">
                <a:solidFill>
                  <a:schemeClr val="bg1"/>
                </a:solidFill>
              </a:rPr>
              <a:t>.</a:t>
            </a:r>
            <a:r>
              <a:rPr lang="es-CO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de Odontología, </a:t>
            </a:r>
            <a:r>
              <a:rPr lang="es-CO" sz="11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Unisinù</a:t>
            </a:r>
            <a:r>
              <a:rPr lang="es-CO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CO" sz="1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es-CO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es-CO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6106731" y="3015325"/>
            <a:ext cx="5236841" cy="2663366"/>
          </a:xfrm>
          <a:prstGeom prst="roundRect">
            <a:avLst>
              <a:gd name="adj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 "/>
              </a:rPr>
              <a:t>ventajas:</a:t>
            </a:r>
          </a:p>
          <a:p>
            <a:pPr algn="ctr"/>
            <a:r>
              <a:rPr lang="es-CO" sz="1600" dirty="0">
                <a:solidFill>
                  <a:schemeClr val="tx1"/>
                </a:solidFill>
                <a:latin typeface="Arial "/>
              </a:rPr>
              <a:t>La literatura reporta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  <a:latin typeface="Arial "/>
              </a:rPr>
              <a:t>regeneración  acelerada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  <a:latin typeface="Arial "/>
              </a:rPr>
              <a:t>reducción de la Inflamación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  <a:latin typeface="Arial "/>
              </a:rPr>
              <a:t>menor pérdida de sangre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  <a:latin typeface="Arial "/>
              </a:rPr>
              <a:t> menor demanda de analgésicos post-operatorios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  <a:latin typeface="Arial "/>
              </a:rPr>
              <a:t> aceleración en el proceso de cicatrización de las heridas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  <a:latin typeface="Arial "/>
              </a:rPr>
              <a:t> bajo costo.</a:t>
            </a:r>
          </a:p>
        </p:txBody>
      </p:sp>
      <p:sp>
        <p:nvSpPr>
          <p:cNvPr id="10" name="Título 12"/>
          <p:cNvSpPr txBox="1">
            <a:spLocks/>
          </p:cNvSpPr>
          <p:nvPr/>
        </p:nvSpPr>
        <p:spPr>
          <a:xfrm>
            <a:off x="4086358" y="1672689"/>
            <a:ext cx="4019284" cy="708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>
                <a:latin typeface="Arial Black" panose="020B0A04020102020204" pitchFamily="34" charset="0"/>
              </a:rPr>
              <a:t>Introducción 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348799" y="3156992"/>
            <a:ext cx="5117723" cy="1443343"/>
          </a:xfrm>
          <a:prstGeom prst="roundRect">
            <a:avLst>
              <a:gd name="adj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>
                <a:latin typeface="Arial "/>
              </a:rPr>
              <a:t>consiste en preparar un concentrado autologo de plaquetas suspendidas en un pequeño volumen de plasma para ser utilizada en los procedimientos quirúrgicos.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6785" y="5976783"/>
            <a:ext cx="5602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100" dirty="0">
                <a:solidFill>
                  <a:schemeClr val="bg1"/>
                </a:solidFill>
                <a:latin typeface="Arial "/>
              </a:rPr>
              <a:t>2. A GARAY Y COL. Plasma rico en plaquetas en la cicatrización de tejidos blandos de la cavidad bucal: acta </a:t>
            </a:r>
            <a:r>
              <a:rPr lang="es-CO" sz="1100" dirty="0" err="1">
                <a:solidFill>
                  <a:schemeClr val="bg1"/>
                </a:solidFill>
                <a:latin typeface="Arial "/>
              </a:rPr>
              <a:t>bioclinica</a:t>
            </a:r>
            <a:r>
              <a:rPr lang="es-CO" sz="1100" dirty="0">
                <a:solidFill>
                  <a:schemeClr val="bg1"/>
                </a:solidFill>
                <a:latin typeface="Arial "/>
              </a:rPr>
              <a:t>, vol4.Nº7, Enero- Junio2014; P. 2244-8136.</a:t>
            </a:r>
          </a:p>
        </p:txBody>
      </p:sp>
    </p:spTree>
    <p:extLst>
      <p:ext uri="{BB962C8B-B14F-4D97-AF65-F5344CB8AC3E}">
        <p14:creationId xmlns:p14="http://schemas.microsoft.com/office/powerpoint/2010/main" val="284746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30163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/>
          <p:cNvSpPr/>
          <p:nvPr/>
        </p:nvSpPr>
        <p:spPr>
          <a:xfrm>
            <a:off x="10731" y="5896385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http://calidad.unisinucartagena.edu.co:8010/CalidadOnline/public/images/logo_unisinu_ro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" y="936401"/>
            <a:ext cx="44291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6684134" y="5988675"/>
            <a:ext cx="5306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ANGIE DIAZ ARRIETA, LIZETH CARDONA VIGGIANI, PAOLA MIRANDA, PAOLA OQUENDO VILORIA, ZAIDA SARMIENTO </a:t>
            </a:r>
            <a:r>
              <a:rPr lang="es-CO" sz="1200" dirty="0" err="1">
                <a:solidFill>
                  <a:schemeClr val="bg1"/>
                </a:solidFill>
                <a:latin typeface="AR BLANCA" pitchFamily="2" charset="0"/>
              </a:rPr>
              <a:t>SARMIENTO</a:t>
            </a:r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 , Dra. ROQUELINA PIANETA ALVIZ </a:t>
            </a:r>
            <a:r>
              <a:rPr lang="es-CO" sz="1200" dirty="0">
                <a:solidFill>
                  <a:schemeClr val="bg1"/>
                </a:solidFill>
              </a:rPr>
              <a:t>.</a:t>
            </a:r>
            <a:r>
              <a:rPr lang="es-CO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de Odontología, </a:t>
            </a:r>
            <a:r>
              <a:rPr lang="es-CO" sz="11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Unisinù</a:t>
            </a:r>
            <a:r>
              <a:rPr lang="es-CO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CO" sz="1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es-CO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es-CO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5500" y="3350152"/>
            <a:ext cx="4584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latin typeface="Arial Black" pitchFamily="34" charset="0"/>
              </a:rPr>
              <a:t>Justificación </a:t>
            </a:r>
            <a:endParaRPr lang="es-CO" sz="3200" dirty="0">
              <a:latin typeface="Arial Black" pitchFamily="34" charset="0"/>
            </a:endParaRP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2548304964"/>
              </p:ext>
            </p:extLst>
          </p:nvPr>
        </p:nvGraphicFramePr>
        <p:xfrm>
          <a:off x="4942625" y="1283521"/>
          <a:ext cx="4883955" cy="4133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406711" y="5988675"/>
            <a:ext cx="586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050" dirty="0">
                <a:solidFill>
                  <a:schemeClr val="bg1"/>
                </a:solidFill>
              </a:rPr>
              <a:t>3. JORDI RODRÍGUEZ  FLORES, PALOMAR GALLEGO MARÍA ANGUSTIAS ,GARCÍA-DENCHEB  TORRES JESÚS. Plasma rico en plaquetas: fundamentos biológicos y aplicaciones en cirugía maxilofacial y estética facial: proceso de regeneración tisular: Revista España cirugía oral maxilofacial.2012;34(1):8-17</a:t>
            </a:r>
          </a:p>
        </p:txBody>
      </p:sp>
    </p:spTree>
    <p:extLst>
      <p:ext uri="{BB962C8B-B14F-4D97-AF65-F5344CB8AC3E}">
        <p14:creationId xmlns:p14="http://schemas.microsoft.com/office/powerpoint/2010/main" val="331162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0616" y="3576539"/>
            <a:ext cx="9208394" cy="2910626"/>
          </a:xfrm>
        </p:spPr>
        <p:txBody>
          <a:bodyPr>
            <a:normAutofit fontScale="90000"/>
          </a:bodyPr>
          <a:lstStyle/>
          <a:p>
            <a:r>
              <a:rPr lang="es-CO" sz="4000" dirty="0">
                <a:latin typeface="Arial Black" pitchFamily="34" charset="0"/>
              </a:rPr>
              <a:t>¿Cuáles son los cambios clínicos en los tejidos blandos posterior a la aplicación de plasma rico en plaquetas?</a:t>
            </a:r>
            <a:r>
              <a:rPr lang="es-CO" dirty="0"/>
              <a:t/>
            </a:r>
            <a:br>
              <a:rPr lang="es-CO" dirty="0"/>
            </a:br>
            <a:endParaRPr lang="es-CO" dirty="0">
              <a:latin typeface="Arial Black" panose="020B0A040201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-30163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/>
          <p:cNvSpPr/>
          <p:nvPr/>
        </p:nvSpPr>
        <p:spPr>
          <a:xfrm>
            <a:off x="10731" y="5896385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http://calidad.unisinucartagena.edu.co:8010/CalidadOnline/public/images/logo_unisinu_ro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" y="936401"/>
            <a:ext cx="44291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605153" y="6015128"/>
            <a:ext cx="6385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ANGIE DIAZ ARRIETA, LIZETH CARDONA VIGGIANI, PAOLA MIRANDA, PAOLA OQUENDO VILORIA, ZAIDA SARMIENTO </a:t>
            </a:r>
            <a:r>
              <a:rPr lang="es-CO" sz="1200" dirty="0" err="1">
                <a:solidFill>
                  <a:schemeClr val="bg1"/>
                </a:solidFill>
                <a:latin typeface="AR BLANCA" pitchFamily="2" charset="0"/>
              </a:rPr>
              <a:t>SARMIENTO</a:t>
            </a:r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 , Dra. ROQUELINA PIANETA ALVIZ. </a:t>
            </a:r>
            <a:r>
              <a:rPr lang="es-CO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de Odontología, </a:t>
            </a:r>
            <a:r>
              <a:rPr lang="es-CO" sz="11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Unisinù</a:t>
            </a:r>
            <a:r>
              <a:rPr lang="es-CO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CO" sz="1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es-CO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86998" y="2609267"/>
            <a:ext cx="6936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latin typeface="Arial Black" pitchFamily="34" charset="0"/>
              </a:rPr>
              <a:t>Pregunta problema</a:t>
            </a:r>
          </a:p>
        </p:txBody>
      </p:sp>
    </p:spTree>
    <p:extLst>
      <p:ext uri="{BB962C8B-B14F-4D97-AF65-F5344CB8AC3E}">
        <p14:creationId xmlns:p14="http://schemas.microsoft.com/office/powerpoint/2010/main" val="130298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92539" y="2461198"/>
            <a:ext cx="9697791" cy="2798473"/>
          </a:xfrm>
        </p:spPr>
        <p:txBody>
          <a:bodyPr>
            <a:normAutofit/>
          </a:bodyPr>
          <a:lstStyle/>
          <a:p>
            <a:pPr marL="914400" lvl="2" indent="0" algn="ctr">
              <a:buNone/>
            </a:pPr>
            <a:r>
              <a:rPr lang="es-CO" sz="3200" dirty="0">
                <a:latin typeface="Arial Black" panose="020B0A04020102020204" pitchFamily="34" charset="0"/>
              </a:rPr>
              <a:t>Objetivo general</a:t>
            </a:r>
            <a:endParaRPr lang="es-CO" sz="28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ctr">
              <a:buNone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Describir los cambios clínicos en los tejidos blandos posterior al uso de plasma rico en plaquetas.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400" dirty="0"/>
          </a:p>
        </p:txBody>
      </p:sp>
      <p:sp>
        <p:nvSpPr>
          <p:cNvPr id="4" name="Rectángulo 3"/>
          <p:cNvSpPr/>
          <p:nvPr/>
        </p:nvSpPr>
        <p:spPr>
          <a:xfrm>
            <a:off x="0" y="-30163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/>
          <p:cNvSpPr/>
          <p:nvPr/>
        </p:nvSpPr>
        <p:spPr>
          <a:xfrm>
            <a:off x="0" y="6038423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http://calidad.unisinucartagena.edu.co:8010/CalidadOnline/public/images/logo_unisinu_ro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" y="936401"/>
            <a:ext cx="44291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409127" y="6062412"/>
            <a:ext cx="656822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1200" dirty="0">
              <a:solidFill>
                <a:schemeClr val="bg1"/>
              </a:solidFill>
              <a:latin typeface="AR BLANCA" pitchFamily="2" charset="0"/>
            </a:endParaRPr>
          </a:p>
          <a:p>
            <a:pPr algn="just"/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ANGIE DIAZ ARRIETA, LIZETH CARDONA VIGGIANI, PAOLA MIRANDA LOPEZ, PAOLA OQUENDO VILORIA, ZAIDA SARMIENTO </a:t>
            </a:r>
            <a:r>
              <a:rPr lang="es-CO" sz="1200" dirty="0" err="1">
                <a:solidFill>
                  <a:schemeClr val="bg1"/>
                </a:solidFill>
                <a:latin typeface="AR BLANCA" pitchFamily="2" charset="0"/>
              </a:rPr>
              <a:t>SARMIENTO</a:t>
            </a:r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 , Dra. ROQUELINA PIANETA ALVIZ.  </a:t>
            </a:r>
            <a:r>
              <a:rPr lang="es-CO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de Odontología, </a:t>
            </a:r>
            <a:r>
              <a:rPr lang="es-CO" sz="11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Unisinù</a:t>
            </a:r>
            <a:r>
              <a:rPr lang="es-CO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CO" sz="1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es-CO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es-CO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04343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29514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sp>
        <p:nvSpPr>
          <p:cNvPr id="5" name="Rectángulo 4"/>
          <p:cNvSpPr/>
          <p:nvPr/>
        </p:nvSpPr>
        <p:spPr>
          <a:xfrm>
            <a:off x="0" y="5778459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pic>
        <p:nvPicPr>
          <p:cNvPr id="6" name="Picture 2" descr="http://calidad.unisinucartagena.edu.co:8010/CalidadOnline/public/images/logo_unisinu_ro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" y="936401"/>
            <a:ext cx="44291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563673" y="6144209"/>
            <a:ext cx="662832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ANGIE DIAZ ARRIETA, LIZETH CARDONA VIGGIANI, PAOLA MIRANDA LOPEZ, PAOLA OQUENDO VILORIA, ZAIDA SARMIENTO </a:t>
            </a:r>
            <a:r>
              <a:rPr lang="es-CO" sz="1200" dirty="0" err="1">
                <a:solidFill>
                  <a:schemeClr val="bg1"/>
                </a:solidFill>
                <a:latin typeface="AR BLANCA" pitchFamily="2" charset="0"/>
              </a:rPr>
              <a:t>SARMIENTO</a:t>
            </a:r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 , Dra. ROQUELINA PIANETA ALVIZ . </a:t>
            </a:r>
            <a:r>
              <a:rPr lang="es-CO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de Odontología, </a:t>
            </a:r>
            <a:r>
              <a:rPr lang="es-CO" sz="11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Unisinù</a:t>
            </a:r>
            <a:r>
              <a:rPr lang="es-CO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CO" sz="1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534610" y="2266133"/>
            <a:ext cx="10905118" cy="3434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400" b="1" dirty="0">
                <a:latin typeface="Arial Black" panose="020B0A04020102020204" pitchFamily="34" charset="0"/>
              </a:rPr>
              <a:t>Objetivos específicos</a:t>
            </a:r>
          </a:p>
          <a:p>
            <a:pPr marL="0" indent="0" algn="ctr">
              <a:buNone/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Disminuir el tiempo de cicatrización de los tejidos blandos. </a:t>
            </a:r>
          </a:p>
          <a:p>
            <a:pPr marL="457200" indent="-457200" algn="just"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Disminuir inflamación en el post-operatorio. </a:t>
            </a:r>
          </a:p>
          <a:p>
            <a:pPr marL="457200" indent="-457200" algn="just"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Disminuir el sangrado en el post-operatorio. </a:t>
            </a:r>
          </a:p>
          <a:p>
            <a:pPr marL="0" indent="0" algn="just">
              <a:buNone/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17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29514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sp>
        <p:nvSpPr>
          <p:cNvPr id="5" name="Rectángulo 4"/>
          <p:cNvSpPr/>
          <p:nvPr/>
        </p:nvSpPr>
        <p:spPr>
          <a:xfrm>
            <a:off x="0" y="5892085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pic>
        <p:nvPicPr>
          <p:cNvPr id="6" name="Picture 2" descr="http://calidad.unisinucartagena.edu.co:8010/CalidadOnline/public/images/logo_unisinu_ro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5" y="936401"/>
            <a:ext cx="44291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443470" y="6127133"/>
            <a:ext cx="674853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ANGIE DIAZ ARRIETA, LIZETH CARDONA VIGGIANI, PAOLA MIRANDA LOPEZ, PAOLA OQUENDO VILORIA, ZAIDA SARMIENTO </a:t>
            </a:r>
            <a:r>
              <a:rPr lang="es-CO" sz="1200" dirty="0" err="1">
                <a:solidFill>
                  <a:schemeClr val="bg1"/>
                </a:solidFill>
                <a:latin typeface="AR BLANCA" pitchFamily="2" charset="0"/>
              </a:rPr>
              <a:t>SARMIENTO</a:t>
            </a:r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 , Dra. ROQUELINA PIANETA ALVIZ.  </a:t>
            </a:r>
            <a:r>
              <a:rPr lang="es-CO" sz="10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de Odontología, </a:t>
            </a:r>
            <a:r>
              <a:rPr lang="es-CO" sz="105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Unisinù</a:t>
            </a:r>
            <a:r>
              <a:rPr lang="es-CO" sz="10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CO" sz="9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4982" y="2184492"/>
            <a:ext cx="10515600" cy="819557"/>
          </a:xfrm>
        </p:spPr>
        <p:txBody>
          <a:bodyPr/>
          <a:lstStyle/>
          <a:p>
            <a:pPr marL="0" indent="0" algn="ctr">
              <a:buNone/>
            </a:pPr>
            <a:r>
              <a:rPr lang="es-CO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Diseño de estudio</a:t>
            </a:r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049637830"/>
              </p:ext>
            </p:extLst>
          </p:nvPr>
        </p:nvGraphicFramePr>
        <p:xfrm>
          <a:off x="2075655" y="2382787"/>
          <a:ext cx="8128000" cy="3536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4821381" y="1171449"/>
            <a:ext cx="6863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/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2475716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sp>
        <p:nvSpPr>
          <p:cNvPr id="5" name="Rectángulo 4"/>
          <p:cNvSpPr/>
          <p:nvPr/>
        </p:nvSpPr>
        <p:spPr>
          <a:xfrm>
            <a:off x="0" y="5892085"/>
            <a:ext cx="12192000" cy="9659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pic>
        <p:nvPicPr>
          <p:cNvPr id="6" name="Picture 2" descr="http://calidad.unisinucartagena.edu.co:8010/CalidadOnline/public/images/logo_unisinu_ro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" y="936401"/>
            <a:ext cx="44291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908448" y="613985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ANGIE DIAZ ARRIETA, LIZETH CARDONA VIGGIANI, PAOLA MIRANDA LOPEZ, PAOLA OQUENDO VILORIA, ZAIDA SARMIENTO </a:t>
            </a:r>
            <a:r>
              <a:rPr lang="es-CO" sz="1200" dirty="0" err="1">
                <a:solidFill>
                  <a:schemeClr val="bg1"/>
                </a:solidFill>
                <a:latin typeface="AR BLANCA" pitchFamily="2" charset="0"/>
              </a:rPr>
              <a:t>SARMIENTO</a:t>
            </a:r>
            <a:r>
              <a:rPr lang="es-CO" sz="1200" dirty="0">
                <a:solidFill>
                  <a:schemeClr val="bg1"/>
                </a:solidFill>
                <a:latin typeface="AR BLANCA" pitchFamily="2" charset="0"/>
              </a:rPr>
              <a:t> , Dra. ROQUELINA PIANETA ALVIZ </a:t>
            </a:r>
            <a:r>
              <a:rPr lang="es-CO" sz="1200" dirty="0">
                <a:solidFill>
                  <a:schemeClr val="bg1"/>
                </a:solidFill>
              </a:rPr>
              <a:t>. </a:t>
            </a:r>
            <a:r>
              <a:rPr lang="es-CO" sz="10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de Odontología, </a:t>
            </a:r>
            <a:r>
              <a:rPr lang="es-CO" sz="105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Unisinù</a:t>
            </a:r>
            <a:r>
              <a:rPr lang="es-CO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CO" sz="11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3349328" y="2079408"/>
            <a:ext cx="5118240" cy="716911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sz="3200" dirty="0">
                <a:latin typeface="Arial Black" pitchFamily="34" charset="0"/>
              </a:rPr>
              <a:t>Diseño de estudio </a:t>
            </a:r>
            <a:r>
              <a:rPr lang="es-ES" dirty="0">
                <a:latin typeface="Arial Black" pitchFamily="34" charset="0"/>
              </a:rPr>
              <a:t> 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650648" y="2940576"/>
            <a:ext cx="10515600" cy="24996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El tipo de muestreo que implemento en el estudio es </a:t>
            </a:r>
            <a:r>
              <a:rPr lang="es-ES" sz="2200" b="1" dirty="0">
                <a:latin typeface="Arial" pitchFamily="34" charset="0"/>
                <a:cs typeface="Arial" pitchFamily="34" charset="0"/>
              </a:rPr>
              <a:t>no </a:t>
            </a:r>
            <a:r>
              <a:rPr lang="es-ES" sz="2100" b="1" dirty="0">
                <a:latin typeface="Arial" pitchFamily="34" charset="0"/>
                <a:cs typeface="Arial" pitchFamily="34" charset="0"/>
              </a:rPr>
              <a:t>probabilístico por   conveniencia.</a:t>
            </a:r>
            <a:endParaRPr lang="es-ES" sz="2200" b="1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La población escogida para el estudio, fueron los pacientes que asistieron a la clínica  odontológica Cartagena de indias de la universidad del sinu, atendidos por los estudiantes.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Se tomo para el tamaño de la muestra 4 pacientes los cuales  cumplieron con los           criterios de inclusión establecidos para el estudio.</a:t>
            </a:r>
          </a:p>
          <a:p>
            <a:pPr marL="0" indent="0" algn="just">
              <a:buNone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302967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2222</Words>
  <Application>Microsoft Office PowerPoint</Application>
  <PresentationFormat>Personalizado</PresentationFormat>
  <Paragraphs>359</Paragraphs>
  <Slides>27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DESCRIPCIÓN CLÍNICA DE LOS TEJIDOS BLANDOS POSTERIOR AL USO DE PLASMA RICO EN  FACTORES DE CRECIMIENTO EN CIRUGIAS DE REGULARIZACION DE REBORDES, ESTUDIO PILOTO.</vt:lpstr>
      <vt:lpstr>INTRODUCCIÓN </vt:lpstr>
      <vt:lpstr>Presentación de PowerPoint</vt:lpstr>
      <vt:lpstr>Presentación de PowerPoint</vt:lpstr>
      <vt:lpstr>¿Cuáles son los cambios clínicos en los tejidos blandos posterior a la aplicación de plasma rico en plaquetas? </vt:lpstr>
      <vt:lpstr>Presentación de PowerPoint</vt:lpstr>
      <vt:lpstr>Presentación de PowerPoint</vt:lpstr>
      <vt:lpstr>Presentación de PowerPoint</vt:lpstr>
      <vt:lpstr>Diseño de estudio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MATERIAL Y MÉTODOS </vt:lpstr>
      <vt:lpstr>  MATERIAL Y MÉTODOS </vt:lpstr>
      <vt:lpstr>Recomendaciones   </vt:lpstr>
      <vt:lpstr>Presentación de PowerPoint</vt:lpstr>
      <vt:lpstr>Paciente 0002</vt:lpstr>
      <vt:lpstr>PACIENTE P0003.  </vt:lpstr>
      <vt:lpstr> </vt:lpstr>
      <vt:lpstr>PACIENTE 0004</vt:lpstr>
      <vt:lpstr>Limitaciones    </vt:lpstr>
      <vt:lpstr> Bibliografía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LESBIA ROSA TIRADO</dc:creator>
  <cp:lastModifiedBy>windows 7</cp:lastModifiedBy>
  <cp:revision>137</cp:revision>
  <dcterms:created xsi:type="dcterms:W3CDTF">2015-10-11T20:54:04Z</dcterms:created>
  <dcterms:modified xsi:type="dcterms:W3CDTF">2017-11-23T00:19:30Z</dcterms:modified>
</cp:coreProperties>
</file>