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8800425" cy="35999738"/>
  <p:notesSz cx="6858000" cy="9144000"/>
  <p:defaultTextStyle>
    <a:defPPr>
      <a:defRPr lang="es-ES"/>
    </a:defPPr>
    <a:lvl1pPr marL="0" algn="l" defTabSz="3110332" rtl="0" eaLnBrk="1" latinLnBrk="0" hangingPunct="1">
      <a:defRPr sz="6123" kern="1200">
        <a:solidFill>
          <a:schemeClr val="tx1"/>
        </a:solidFill>
        <a:latin typeface="+mn-lt"/>
        <a:ea typeface="+mn-ea"/>
        <a:cs typeface="+mn-cs"/>
      </a:defRPr>
    </a:lvl1pPr>
    <a:lvl2pPr marL="1555166" algn="l" defTabSz="3110332" rtl="0" eaLnBrk="1" latinLnBrk="0" hangingPunct="1">
      <a:defRPr sz="6123" kern="1200">
        <a:solidFill>
          <a:schemeClr val="tx1"/>
        </a:solidFill>
        <a:latin typeface="+mn-lt"/>
        <a:ea typeface="+mn-ea"/>
        <a:cs typeface="+mn-cs"/>
      </a:defRPr>
    </a:lvl2pPr>
    <a:lvl3pPr marL="3110332" algn="l" defTabSz="3110332" rtl="0" eaLnBrk="1" latinLnBrk="0" hangingPunct="1">
      <a:defRPr sz="6123" kern="1200">
        <a:solidFill>
          <a:schemeClr val="tx1"/>
        </a:solidFill>
        <a:latin typeface="+mn-lt"/>
        <a:ea typeface="+mn-ea"/>
        <a:cs typeface="+mn-cs"/>
      </a:defRPr>
    </a:lvl3pPr>
    <a:lvl4pPr marL="4665497" algn="l" defTabSz="3110332" rtl="0" eaLnBrk="1" latinLnBrk="0" hangingPunct="1">
      <a:defRPr sz="6123" kern="1200">
        <a:solidFill>
          <a:schemeClr val="tx1"/>
        </a:solidFill>
        <a:latin typeface="+mn-lt"/>
        <a:ea typeface="+mn-ea"/>
        <a:cs typeface="+mn-cs"/>
      </a:defRPr>
    </a:lvl4pPr>
    <a:lvl5pPr marL="6220663" algn="l" defTabSz="3110332" rtl="0" eaLnBrk="1" latinLnBrk="0" hangingPunct="1">
      <a:defRPr sz="6123" kern="1200">
        <a:solidFill>
          <a:schemeClr val="tx1"/>
        </a:solidFill>
        <a:latin typeface="+mn-lt"/>
        <a:ea typeface="+mn-ea"/>
        <a:cs typeface="+mn-cs"/>
      </a:defRPr>
    </a:lvl5pPr>
    <a:lvl6pPr marL="7775829" algn="l" defTabSz="3110332" rtl="0" eaLnBrk="1" latinLnBrk="0" hangingPunct="1">
      <a:defRPr sz="6123" kern="1200">
        <a:solidFill>
          <a:schemeClr val="tx1"/>
        </a:solidFill>
        <a:latin typeface="+mn-lt"/>
        <a:ea typeface="+mn-ea"/>
        <a:cs typeface="+mn-cs"/>
      </a:defRPr>
    </a:lvl6pPr>
    <a:lvl7pPr marL="9330995" algn="l" defTabSz="3110332" rtl="0" eaLnBrk="1" latinLnBrk="0" hangingPunct="1">
      <a:defRPr sz="6123" kern="1200">
        <a:solidFill>
          <a:schemeClr val="tx1"/>
        </a:solidFill>
        <a:latin typeface="+mn-lt"/>
        <a:ea typeface="+mn-ea"/>
        <a:cs typeface="+mn-cs"/>
      </a:defRPr>
    </a:lvl7pPr>
    <a:lvl8pPr marL="10886161" algn="l" defTabSz="3110332" rtl="0" eaLnBrk="1" latinLnBrk="0" hangingPunct="1">
      <a:defRPr sz="6123" kern="1200">
        <a:solidFill>
          <a:schemeClr val="tx1"/>
        </a:solidFill>
        <a:latin typeface="+mn-lt"/>
        <a:ea typeface="+mn-ea"/>
        <a:cs typeface="+mn-cs"/>
      </a:defRPr>
    </a:lvl8pPr>
    <a:lvl9pPr marL="12441326" algn="l" defTabSz="3110332" rtl="0" eaLnBrk="1" latinLnBrk="0" hangingPunct="1">
      <a:defRPr sz="61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90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7" d="100"/>
          <a:sy n="17" d="100"/>
        </p:scale>
        <p:origin x="2094" y="12"/>
      </p:cViewPr>
      <p:guideLst>
        <p:guide orient="horz" pos="11339"/>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1626"/>
            <a:ext cx="24480361" cy="12533242"/>
          </a:xfrm>
        </p:spPr>
        <p:txBody>
          <a:bodyPr anchor="b"/>
          <a:lstStyle>
            <a:lvl1pPr algn="ctr">
              <a:defRPr sz="1889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600053" y="18908198"/>
            <a:ext cx="21600319" cy="869160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C572FFC-D2C2-4DBE-9986-A36D468FDE10}" type="datetimeFigureOut">
              <a:rPr lang="es-ES" smtClean="0"/>
              <a:t>03/06/2021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266008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572FFC-D2C2-4DBE-9986-A36D468FDE10}" type="datetimeFigureOut">
              <a:rPr lang="es-ES" smtClean="0"/>
              <a:t>03/06/2021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15989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6653"/>
            <a:ext cx="6210092" cy="3050811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80031" y="1916653"/>
            <a:ext cx="18270270" cy="3050811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572FFC-D2C2-4DBE-9986-A36D468FDE10}" type="datetimeFigureOut">
              <a:rPr lang="es-ES" smtClean="0"/>
              <a:t>03/06/2021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85279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C572FFC-D2C2-4DBE-9986-A36D468FDE10}" type="datetimeFigureOut">
              <a:rPr lang="es-ES" smtClean="0"/>
              <a:t>03/06/2021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314288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65030" y="8974945"/>
            <a:ext cx="24840367" cy="14974888"/>
          </a:xfrm>
        </p:spPr>
        <p:txBody>
          <a:bodyPr anchor="b"/>
          <a:lstStyle>
            <a:lvl1pPr>
              <a:defRPr sz="1889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65030" y="24091502"/>
            <a:ext cx="24840367" cy="7874940"/>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C572FFC-D2C2-4DBE-9986-A36D468FDE10}" type="datetimeFigureOut">
              <a:rPr lang="es-ES" smtClean="0"/>
              <a:t>03/06/2021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167573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80029" y="9583264"/>
            <a:ext cx="12240181" cy="228415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4580215" y="9583264"/>
            <a:ext cx="12240181" cy="228415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C572FFC-D2C2-4DBE-9986-A36D468FDE10}" type="datetimeFigureOut">
              <a:rPr lang="es-ES" smtClean="0"/>
              <a:t>03/06/2021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355233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6661"/>
            <a:ext cx="24840367" cy="695828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3784" y="8824938"/>
            <a:ext cx="12183928"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s-ES"/>
              <a:t>Haga clic para modificar el estilo de texto del patrón</a:t>
            </a:r>
          </a:p>
        </p:txBody>
      </p:sp>
      <p:sp>
        <p:nvSpPr>
          <p:cNvPr id="4" name="Content Placeholder 3"/>
          <p:cNvSpPr>
            <a:spLocks noGrp="1"/>
          </p:cNvSpPr>
          <p:nvPr>
            <p:ph sz="half" idx="2"/>
          </p:nvPr>
        </p:nvSpPr>
        <p:spPr>
          <a:xfrm>
            <a:off x="1983784" y="13149904"/>
            <a:ext cx="12183928" cy="1934152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4580217" y="8824938"/>
            <a:ext cx="12243932"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s-ES"/>
              <a:t>Haga clic para modificar el estilo de texto del patrón</a:t>
            </a:r>
          </a:p>
        </p:txBody>
      </p:sp>
      <p:sp>
        <p:nvSpPr>
          <p:cNvPr id="6" name="Content Placeholder 5"/>
          <p:cNvSpPr>
            <a:spLocks noGrp="1"/>
          </p:cNvSpPr>
          <p:nvPr>
            <p:ph sz="quarter" idx="4"/>
          </p:nvPr>
        </p:nvSpPr>
        <p:spPr>
          <a:xfrm>
            <a:off x="14580217" y="13149904"/>
            <a:ext cx="12243932" cy="1934152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C572FFC-D2C2-4DBE-9986-A36D468FDE10}" type="datetimeFigureOut">
              <a:rPr lang="es-ES" smtClean="0"/>
              <a:t>03/06/2021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328849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C572FFC-D2C2-4DBE-9986-A36D468FDE10}" type="datetimeFigureOut">
              <a:rPr lang="es-ES" smtClean="0"/>
              <a:t>03/06/2021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22754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72FFC-D2C2-4DBE-9986-A36D468FDE10}" type="datetimeFigureOut">
              <a:rPr lang="es-ES" smtClean="0"/>
              <a:t>03/06/2021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295622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s-ES"/>
              <a:t>Haga clic para modificar el estilo de título del patrón</a:t>
            </a:r>
            <a:endParaRPr lang="en-US" dirty="0"/>
          </a:p>
        </p:txBody>
      </p:sp>
      <p:sp>
        <p:nvSpPr>
          <p:cNvPr id="3" name="Content Placeholder 2"/>
          <p:cNvSpPr>
            <a:spLocks noGrp="1"/>
          </p:cNvSpPr>
          <p:nvPr>
            <p:ph idx="1"/>
          </p:nvPr>
        </p:nvSpPr>
        <p:spPr>
          <a:xfrm>
            <a:off x="12243932" y="5183304"/>
            <a:ext cx="14580215" cy="25583147"/>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C572FFC-D2C2-4DBE-9986-A36D468FDE10}" type="datetimeFigureOut">
              <a:rPr lang="es-ES" smtClean="0"/>
              <a:t>03/06/2021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390366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243932" y="5183304"/>
            <a:ext cx="14580215" cy="25583147"/>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C572FFC-D2C2-4DBE-9986-A36D468FDE10}" type="datetimeFigureOut">
              <a:rPr lang="es-ES" smtClean="0"/>
              <a:t>03/06/2021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B0F4CD-9FBD-4300-BDDC-34B25757072D}" type="slidenum">
              <a:rPr lang="es-ES" smtClean="0"/>
              <a:t>‹Nº›</a:t>
            </a:fld>
            <a:endParaRPr lang="es-ES"/>
          </a:p>
        </p:txBody>
      </p:sp>
    </p:spTree>
    <p:extLst>
      <p:ext uri="{BB962C8B-B14F-4D97-AF65-F5344CB8AC3E}">
        <p14:creationId xmlns:p14="http://schemas.microsoft.com/office/powerpoint/2010/main" val="98884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6661"/>
            <a:ext cx="24840367" cy="695828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80029" y="9583264"/>
            <a:ext cx="24840367" cy="2284150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980029" y="33366432"/>
            <a:ext cx="6480096" cy="1916653"/>
          </a:xfrm>
          <a:prstGeom prst="rect">
            <a:avLst/>
          </a:prstGeom>
        </p:spPr>
        <p:txBody>
          <a:bodyPr vert="horz" lIns="91440" tIns="45720" rIns="91440" bIns="45720" rtlCol="0" anchor="ctr"/>
          <a:lstStyle>
            <a:lvl1pPr algn="l">
              <a:defRPr sz="3780">
                <a:solidFill>
                  <a:schemeClr val="tx1">
                    <a:tint val="75000"/>
                  </a:schemeClr>
                </a:solidFill>
              </a:defRPr>
            </a:lvl1pPr>
          </a:lstStyle>
          <a:p>
            <a:fld id="{EC572FFC-D2C2-4DBE-9986-A36D468FDE10}" type="datetimeFigureOut">
              <a:rPr lang="es-ES" smtClean="0"/>
              <a:t>03/06/2021</a:t>
            </a:fld>
            <a:endParaRPr lang="es-ES"/>
          </a:p>
        </p:txBody>
      </p:sp>
      <p:sp>
        <p:nvSpPr>
          <p:cNvPr id="5" name="Footer Placeholder 4"/>
          <p:cNvSpPr>
            <a:spLocks noGrp="1"/>
          </p:cNvSpPr>
          <p:nvPr>
            <p:ph type="ftr" sz="quarter" idx="3"/>
          </p:nvPr>
        </p:nvSpPr>
        <p:spPr>
          <a:xfrm>
            <a:off x="9540141" y="33366432"/>
            <a:ext cx="9720143" cy="191665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20340300" y="33366432"/>
            <a:ext cx="6480096" cy="1916653"/>
          </a:xfrm>
          <a:prstGeom prst="rect">
            <a:avLst/>
          </a:prstGeom>
        </p:spPr>
        <p:txBody>
          <a:bodyPr vert="horz" lIns="91440" tIns="45720" rIns="91440" bIns="45720" rtlCol="0" anchor="ctr"/>
          <a:lstStyle>
            <a:lvl1pPr algn="r">
              <a:defRPr sz="3780">
                <a:solidFill>
                  <a:schemeClr val="tx1">
                    <a:tint val="75000"/>
                  </a:schemeClr>
                </a:solidFill>
              </a:defRPr>
            </a:lvl1pPr>
          </a:lstStyle>
          <a:p>
            <a:fld id="{72B0F4CD-9FBD-4300-BDDC-34B25757072D}" type="slidenum">
              <a:rPr lang="es-ES" smtClean="0"/>
              <a:t>‹Nº›</a:t>
            </a:fld>
            <a:endParaRPr lang="es-ES"/>
          </a:p>
        </p:txBody>
      </p:sp>
    </p:spTree>
    <p:extLst>
      <p:ext uri="{BB962C8B-B14F-4D97-AF65-F5344CB8AC3E}">
        <p14:creationId xmlns:p14="http://schemas.microsoft.com/office/powerpoint/2010/main" val="85528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68D4BB6C-A656-4E73-9A63-D36EE8CFBF8C}"/>
              </a:ext>
            </a:extLst>
          </p:cNvPr>
          <p:cNvSpPr>
            <a:spLocks noGrp="1"/>
          </p:cNvSpPr>
          <p:nvPr>
            <p:ph type="ctrTitle"/>
          </p:nvPr>
        </p:nvSpPr>
        <p:spPr/>
        <p:txBody>
          <a:bodyPr/>
          <a:lstStyle/>
          <a:p>
            <a:endParaRPr lang="es-MX"/>
          </a:p>
        </p:txBody>
      </p:sp>
      <p:grpSp>
        <p:nvGrpSpPr>
          <p:cNvPr id="18" name="Grupo 17">
            <a:extLst>
              <a:ext uri="{FF2B5EF4-FFF2-40B4-BE49-F238E27FC236}">
                <a16:creationId xmlns:a16="http://schemas.microsoft.com/office/drawing/2014/main" id="{5EE52246-26D8-4788-BA0A-FFB0B10C041D}"/>
              </a:ext>
            </a:extLst>
          </p:cNvPr>
          <p:cNvGrpSpPr/>
          <p:nvPr/>
        </p:nvGrpSpPr>
        <p:grpSpPr>
          <a:xfrm>
            <a:off x="0" y="0"/>
            <a:ext cx="28800426" cy="36703550"/>
            <a:chOff x="0" y="0"/>
            <a:chExt cx="28800426" cy="36703550"/>
          </a:xfrm>
        </p:grpSpPr>
        <p:pic>
          <p:nvPicPr>
            <p:cNvPr id="16" name="Imagen 15">
              <a:extLst>
                <a:ext uri="{FF2B5EF4-FFF2-40B4-BE49-F238E27FC236}">
                  <a16:creationId xmlns:a16="http://schemas.microsoft.com/office/drawing/2014/main" id="{4CA96749-61A0-4993-AF38-AAE2B03C60AD}"/>
                </a:ext>
              </a:extLst>
            </p:cNvPr>
            <p:cNvPicPr>
              <a:picLocks noChangeAspect="1"/>
            </p:cNvPicPr>
            <p:nvPr/>
          </p:nvPicPr>
          <p:blipFill rotWithShape="1">
            <a:blip r:embed="rId2">
              <a:extLst>
                <a:ext uri="{28A0092B-C50C-407E-A947-70E740481C1C}">
                  <a14:useLocalDpi xmlns:a14="http://schemas.microsoft.com/office/drawing/2010/main" val="0"/>
                </a:ext>
              </a:extLst>
            </a:blip>
            <a:srcRect l="24820" r="29865"/>
            <a:stretch/>
          </p:blipFill>
          <p:spPr>
            <a:xfrm>
              <a:off x="0" y="0"/>
              <a:ext cx="28800426" cy="36703550"/>
            </a:xfrm>
            <a:prstGeom prst="rect">
              <a:avLst/>
            </a:prstGeom>
          </p:spPr>
        </p:pic>
        <p:sp>
          <p:nvSpPr>
            <p:cNvPr id="17" name="Rectángulo 16">
              <a:extLst>
                <a:ext uri="{FF2B5EF4-FFF2-40B4-BE49-F238E27FC236}">
                  <a16:creationId xmlns:a16="http://schemas.microsoft.com/office/drawing/2014/main" id="{1C6C6705-D637-481C-AE0F-52E0D59F9E1A}"/>
                </a:ext>
              </a:extLst>
            </p:cNvPr>
            <p:cNvSpPr/>
            <p:nvPr/>
          </p:nvSpPr>
          <p:spPr>
            <a:xfrm>
              <a:off x="0" y="0"/>
              <a:ext cx="28800425" cy="419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grpSp>
      <p:sp>
        <p:nvSpPr>
          <p:cNvPr id="20" name="Rectángulo 19">
            <a:extLst>
              <a:ext uri="{FF2B5EF4-FFF2-40B4-BE49-F238E27FC236}">
                <a16:creationId xmlns:a16="http://schemas.microsoft.com/office/drawing/2014/main" id="{77E87E65-7829-41BE-AC34-49C02DD8C88C}"/>
              </a:ext>
            </a:extLst>
          </p:cNvPr>
          <p:cNvSpPr/>
          <p:nvPr/>
        </p:nvSpPr>
        <p:spPr>
          <a:xfrm>
            <a:off x="6662380" y="3232325"/>
            <a:ext cx="18811568" cy="1932837"/>
          </a:xfrm>
          <a:prstGeom prst="rect">
            <a:avLst/>
          </a:prstGeom>
          <a:noFill/>
          <a:ln>
            <a:noFill/>
          </a:ln>
        </p:spPr>
        <p:txBody>
          <a:bodyPr wrap="square">
            <a:spAutoFit/>
          </a:bodyPr>
          <a:lstStyle/>
          <a:p>
            <a:pPr lvl="0" algn="ctr">
              <a:lnSpc>
                <a:spcPct val="115000"/>
              </a:lnSpc>
            </a:pPr>
            <a:r>
              <a:rPr lang="es-CO" sz="4000" b="1" i="1" dirty="0">
                <a:solidFill>
                  <a:srgbClr val="92D050"/>
                </a:solidFill>
                <a:latin typeface="Arial" panose="020B0604020202020204" pitchFamily="34" charset="0"/>
                <a:ea typeface="Open Sans" panose="020B0606030504020204" pitchFamily="34" charset="0"/>
                <a:cs typeface="Arial" panose="020B0604020202020204" pitchFamily="34" charset="0"/>
              </a:rPr>
              <a:t>Integrantes:  Andrés Felipe Agamez Julio, Johann José Ospino Corpus, Christian Ronaldo Arce García</a:t>
            </a:r>
          </a:p>
          <a:p>
            <a:pPr lvl="0" algn="ctr">
              <a:lnSpc>
                <a:spcPct val="115000"/>
              </a:lnSpc>
            </a:pPr>
            <a:endParaRPr lang="es-CO" sz="2400" dirty="0">
              <a:solidFill>
                <a:prstClr val="black"/>
              </a:solidFill>
              <a:latin typeface="Arial" panose="020B0604020202020204" pitchFamily="34" charset="0"/>
              <a:ea typeface="Open Sans" panose="020B0606030504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26B56C61-8E1B-4CDC-B8F6-E7F66EB92716}"/>
              </a:ext>
            </a:extLst>
          </p:cNvPr>
          <p:cNvSpPr txBox="1"/>
          <p:nvPr/>
        </p:nvSpPr>
        <p:spPr>
          <a:xfrm>
            <a:off x="2160032" y="893602"/>
            <a:ext cx="26607932" cy="2123658"/>
          </a:xfrm>
          <a:prstGeom prst="rect">
            <a:avLst/>
          </a:prstGeom>
          <a:noFill/>
        </p:spPr>
        <p:txBody>
          <a:bodyPr wrap="square" rtlCol="0">
            <a:spAutoFit/>
          </a:bodyPr>
          <a:lstStyle/>
          <a:p>
            <a:pPr algn="ctr"/>
            <a:r>
              <a:rPr lang="es-CO" sz="66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cs typeface="Arial" panose="020B0604020202020204" pitchFamily="34" charset="0"/>
              </a:rPr>
              <a:t>UTILIZACIÓN DE BACTERIAS NITRIFICANTES COMO BIORREMEDIADORES DEL AGUA DE LOS ACUARIOS FAMILIARES</a:t>
            </a:r>
            <a:endParaRPr lang="en-US" sz="6600" dirty="0">
              <a:solidFill>
                <a:schemeClr val="bg1"/>
              </a:solidFill>
              <a:effectLst>
                <a:outerShdw blurRad="38100" dist="38100" dir="2700000" algn="tl">
                  <a:srgbClr val="000000">
                    <a:alpha val="43137"/>
                  </a:srgbClr>
                </a:outerShdw>
              </a:effectLst>
              <a:latin typeface="Bahnschrift SemiBold SemiConden" panose="020B0502040204020203" pitchFamily="34" charset="0"/>
              <a:cs typeface="Arial" panose="020B0604020202020204" pitchFamily="34" charset="0"/>
            </a:endParaRPr>
          </a:p>
        </p:txBody>
      </p:sp>
      <p:pic>
        <p:nvPicPr>
          <p:cNvPr id="23" name="Picture 10" descr="https://tse3.mm.bing.net/th?id=OIP.ogEWKVzSV8l19jvdOoRquQHaEO&amp;pid=Api">
            <a:extLst>
              <a:ext uri="{FF2B5EF4-FFF2-40B4-BE49-F238E27FC236}">
                <a16:creationId xmlns:a16="http://schemas.microsoft.com/office/drawing/2014/main" id="{5CDD77CD-BE37-467B-A06E-15DCE7E11D3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0000" l="0" r="97046">
                        <a14:foregroundMark x1="39873" y1="25185" x2="39873" y2="25185"/>
                        <a14:foregroundMark x1="4219" y1="50000" x2="4219" y2="50000"/>
                        <a14:foregroundMark x1="12236" y1="46667" x2="12236" y2="46667"/>
                        <a14:foregroundMark x1="11181" y1="57037" x2="11181" y2="57037"/>
                        <a14:foregroundMark x1="17089" y1="53704" x2="17089" y2="53704"/>
                        <a14:foregroundMark x1="16034" y1="57407" x2="16034" y2="57407"/>
                        <a14:foregroundMark x1="16034" y1="58889" x2="16034" y2="58889"/>
                        <a14:foregroundMark x1="22363" y1="50741" x2="22363" y2="50741"/>
                        <a14:foregroundMark x1="25527" y1="52593" x2="25527" y2="52593"/>
                        <a14:foregroundMark x1="31013" y1="52593" x2="31013" y2="52593"/>
                        <a14:foregroundMark x1="36076" y1="53333" x2="36076" y2="53333"/>
                        <a14:foregroundMark x1="40928" y1="53704" x2="40928" y2="53704"/>
                        <a14:foregroundMark x1="50844" y1="55556" x2="50844" y2="55556"/>
                        <a14:foregroundMark x1="52954" y1="51852" x2="52954" y2="51852"/>
                        <a14:foregroundMark x1="62236" y1="55185" x2="62236" y2="55185"/>
                        <a14:foregroundMark x1="67511" y1="55926" x2="67511" y2="55926"/>
                        <a14:foregroundMark x1="71730" y1="55556" x2="71730" y2="55556"/>
                        <a14:foregroundMark x1="84599" y1="52963" x2="84599" y2="52963"/>
                        <a14:foregroundMark x1="91983" y1="54074" x2="91983" y2="54074"/>
                        <a14:foregroundMark x1="97046" y1="53704" x2="97046" y2="53704"/>
                        <a14:foregroundMark x1="25949" y1="71111" x2="25949" y2="71111"/>
                        <a14:foregroundMark x1="30380" y1="70000" x2="30380" y2="70000"/>
                        <a14:foregroundMark x1="20464" y1="69630" x2="20464" y2="69630"/>
                        <a14:foregroundMark x1="35021" y1="72963" x2="35021" y2="72963"/>
                        <a14:foregroundMark x1="35232" y1="65556" x2="35232" y2="65556"/>
                        <a14:foregroundMark x1="45781" y1="51111" x2="45781" y2="51111"/>
                        <a14:foregroundMark x1="39662" y1="67778" x2="39662" y2="67778"/>
                        <a14:foregroundMark x1="52321" y1="65556" x2="52321" y2="65556"/>
                        <a14:foregroundMark x1="52532" y1="74444" x2="52532" y2="74444"/>
                        <a14:foregroundMark x1="59916" y1="71111" x2="59916" y2="71111"/>
                        <a14:foregroundMark x1="67722" y1="69259" x2="67722" y2="69259"/>
                        <a14:foregroundMark x1="74262" y1="69630" x2="74262" y2="69630"/>
                        <a14:foregroundMark x1="70886" y1="66296" x2="70886" y2="66296"/>
                        <a14:foregroundMark x1="64557" y1="72963" x2="64557" y2="72963"/>
                        <a14:foregroundMark x1="78481" y1="62963" x2="78481" y2="62963"/>
                        <a14:foregroundMark x1="80802" y1="65556" x2="80802" y2="65556"/>
                        <a14:foregroundMark x1="49789" y1="45556" x2="49789" y2="45556"/>
                        <a14:foregroundMark x1="11814" y1="50000" x2="11814" y2="50000"/>
                        <a14:foregroundMark x1="46203" y1="58148" x2="46203" y2="58148"/>
                        <a14:foregroundMark x1="63080" y1="50370" x2="63080" y2="50370"/>
                        <a14:foregroundMark x1="79958" y1="72593" x2="79958" y2="72593"/>
                        <a14:foregroundMark x1="77637" y1="73704" x2="77637" y2="73704"/>
                        <a14:foregroundMark x1="73418" y1="50370" x2="73418" y2="50370"/>
                        <a14:foregroundMark x1="44093" y1="50370" x2="44093" y2="50370"/>
                        <a14:foregroundMark x1="51688" y1="50741" x2="51688" y2="50741"/>
                        <a14:backgroundMark x1="52110" y1="52222" x2="52110" y2="52222"/>
                        <a14:backgroundMark x1="84177" y1="55185" x2="84177" y2="55185"/>
                        <a14:backgroundMark x1="53165" y1="52593" x2="53165" y2="52593"/>
                      </a14:backgroundRemoval>
                    </a14:imgEffect>
                  </a14:imgLayer>
                </a14:imgProps>
              </a:ext>
              <a:ext uri="{28A0092B-C50C-407E-A947-70E740481C1C}">
                <a14:useLocalDpi xmlns:a14="http://schemas.microsoft.com/office/drawing/2010/main" val="0"/>
              </a:ext>
            </a:extLst>
          </a:blip>
          <a:srcRect/>
          <a:stretch>
            <a:fillRect/>
          </a:stretch>
        </p:blipFill>
        <p:spPr bwMode="auto">
          <a:xfrm>
            <a:off x="543412" y="2605906"/>
            <a:ext cx="4524487" cy="2305990"/>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28">
            <a:extLst>
              <a:ext uri="{FF2B5EF4-FFF2-40B4-BE49-F238E27FC236}">
                <a16:creationId xmlns:a16="http://schemas.microsoft.com/office/drawing/2014/main" id="{93287F85-7C60-4DCE-8577-4F77490D8378}"/>
              </a:ext>
            </a:extLst>
          </p:cNvPr>
          <p:cNvSpPr/>
          <p:nvPr/>
        </p:nvSpPr>
        <p:spPr>
          <a:xfrm rot="10800000">
            <a:off x="-2" y="4841474"/>
            <a:ext cx="28800425" cy="39506925"/>
          </a:xfrm>
          <a:prstGeom prst="rect">
            <a:avLst/>
          </a:prstGeom>
          <a:gradFill>
            <a:gsLst>
              <a:gs pos="0">
                <a:schemeClr val="tx1">
                  <a:alpha val="0"/>
                </a:schemeClr>
              </a:gs>
              <a:gs pos="28000">
                <a:schemeClr val="tx1">
                  <a:alpha val="27000"/>
                </a:schemeClr>
              </a:gs>
              <a:gs pos="69000">
                <a:schemeClr val="tx1">
                  <a:alpha val="73000"/>
                </a:schemeClr>
              </a:gs>
              <a:gs pos="98000">
                <a:schemeClr val="tx1">
                  <a:alpha val="9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7" name="Imagen 26">
            <a:extLst>
              <a:ext uri="{FF2B5EF4-FFF2-40B4-BE49-F238E27FC236}">
                <a16:creationId xmlns:a16="http://schemas.microsoft.com/office/drawing/2014/main" id="{CAD2BFB6-9350-46E5-8B2C-C45A2038B19D}"/>
              </a:ext>
            </a:extLst>
          </p:cNvPr>
          <p:cNvPicPr>
            <a:picLocks noChangeAspect="1"/>
          </p:cNvPicPr>
          <p:nvPr/>
        </p:nvPicPr>
        <p:blipFill>
          <a:blip r:embed="rId5"/>
          <a:stretch>
            <a:fillRect/>
          </a:stretch>
        </p:blipFill>
        <p:spPr>
          <a:xfrm>
            <a:off x="2580629" y="16416791"/>
            <a:ext cx="10639753" cy="6509425"/>
          </a:xfrm>
          <a:prstGeom prst="rect">
            <a:avLst/>
          </a:prstGeom>
        </p:spPr>
      </p:pic>
      <p:sp>
        <p:nvSpPr>
          <p:cNvPr id="28" name="Rectángulo 27">
            <a:extLst>
              <a:ext uri="{FF2B5EF4-FFF2-40B4-BE49-F238E27FC236}">
                <a16:creationId xmlns:a16="http://schemas.microsoft.com/office/drawing/2014/main" id="{B53477E0-28F3-43AE-A80A-213BC8F6FBC4}"/>
              </a:ext>
            </a:extLst>
          </p:cNvPr>
          <p:cNvSpPr/>
          <p:nvPr/>
        </p:nvSpPr>
        <p:spPr>
          <a:xfrm>
            <a:off x="543411" y="5046640"/>
            <a:ext cx="27541310" cy="3420873"/>
          </a:xfrm>
          <a:prstGeom prst="rect">
            <a:avLst/>
          </a:prstGeom>
        </p:spPr>
        <p:txBody>
          <a:bodyPr wrap="square">
            <a:spAutoFit/>
          </a:bodyPr>
          <a:lstStyle/>
          <a:p>
            <a:pPr algn="just">
              <a:lnSpc>
                <a:spcPct val="107000"/>
              </a:lnSpc>
              <a:spcAft>
                <a:spcPts val="800"/>
              </a:spcAft>
            </a:pPr>
            <a:r>
              <a:rPr lang="es-ES" sz="3200" b="1" dirty="0">
                <a:solidFill>
                  <a:srgbClr val="92D050"/>
                </a:solidFill>
                <a:latin typeface="Arial" panose="020B0604020202020204" pitchFamily="34" charset="0"/>
                <a:ea typeface="Times New Roman" panose="02020603050405020304" pitchFamily="18" charset="0"/>
                <a:cs typeface="Arial" panose="020B0604020202020204" pitchFamily="34" charset="0"/>
              </a:rPr>
              <a:t>INTRODUCCIÓN</a:t>
            </a:r>
          </a:p>
          <a:p>
            <a:pPr algn="just">
              <a:lnSpc>
                <a:spcPct val="107000"/>
              </a:lnSpc>
              <a:spcAft>
                <a:spcPts val="800"/>
              </a:spcAft>
            </a:pPr>
            <a:r>
              <a:rPr lang="es-CO" sz="3200" b="1" dirty="0">
                <a:solidFill>
                  <a:schemeClr val="bg1"/>
                </a:solidFill>
                <a:latin typeface="Arial" panose="020B0604020202020204" pitchFamily="34" charset="0"/>
                <a:cs typeface="Arial" panose="020B0604020202020204" pitchFamily="34" charset="0"/>
              </a:rPr>
              <a:t>Existen varios microorganismos nitrificantes entre ellos algunas bacterias y microalgas que degradan la materia orgánica hasta nitrato. La nitrificación es el proceso por el cual varias especies de bacterias comunes en los suelos son capaces de oxidar el amoníaco (NH</a:t>
            </a:r>
            <a:r>
              <a:rPr lang="es-CO" sz="3200" b="1" baseline="-25000" dirty="0">
                <a:solidFill>
                  <a:schemeClr val="bg1"/>
                </a:solidFill>
                <a:latin typeface="Arial" panose="020B0604020202020204" pitchFamily="34" charset="0"/>
                <a:cs typeface="Arial" panose="020B0604020202020204" pitchFamily="34" charset="0"/>
              </a:rPr>
              <a:t>3)</a:t>
            </a:r>
            <a:r>
              <a:rPr lang="es-CO" sz="3200" b="1" dirty="0">
                <a:solidFill>
                  <a:schemeClr val="bg1"/>
                </a:solidFill>
                <a:latin typeface="Arial" panose="020B0604020202020204" pitchFamily="34" charset="0"/>
                <a:cs typeface="Arial" panose="020B0604020202020204" pitchFamily="34" charset="0"/>
              </a:rPr>
              <a:t> o el ion amonio. Es un proceso generador de energía, y la energía liberada es utilizada por estas bacterias como fuente de energía primaria. Un grupo de bacterias oxida el amoníaco o ion amonio a nitrito y luego otro grupo lo oxida a nitrato.</a:t>
            </a:r>
            <a:endParaRPr lang="en-US" sz="3200" b="1" dirty="0">
              <a:solidFill>
                <a:schemeClr val="bg1"/>
              </a:solidFill>
              <a:latin typeface="Arial" panose="020B0604020202020204" pitchFamily="34" charset="0"/>
              <a:cs typeface="Arial" panose="020B0604020202020204" pitchFamily="34" charset="0"/>
            </a:endParaRPr>
          </a:p>
          <a:p>
            <a:pPr algn="just">
              <a:lnSpc>
                <a:spcPct val="107000"/>
              </a:lnSpc>
              <a:spcAft>
                <a:spcPts val="800"/>
              </a:spcAft>
            </a:pPr>
            <a:r>
              <a:rPr lang="es-ES" sz="3200" b="1" dirty="0">
                <a:solidFill>
                  <a:srgbClr val="92D05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31" name="Rectángulo 30">
            <a:extLst>
              <a:ext uri="{FF2B5EF4-FFF2-40B4-BE49-F238E27FC236}">
                <a16:creationId xmlns:a16="http://schemas.microsoft.com/office/drawing/2014/main" id="{A261DB65-DD6A-4D83-B13F-4D7C18CDC6B5}"/>
              </a:ext>
            </a:extLst>
          </p:cNvPr>
          <p:cNvSpPr/>
          <p:nvPr/>
        </p:nvSpPr>
        <p:spPr>
          <a:xfrm>
            <a:off x="543412" y="8211009"/>
            <a:ext cx="14050493" cy="17327820"/>
          </a:xfrm>
          <a:prstGeom prst="rect">
            <a:avLst/>
          </a:prstGeom>
        </p:spPr>
        <p:txBody>
          <a:bodyPr wrap="square">
            <a:spAutoFit/>
          </a:bodyPr>
          <a:lstStyle/>
          <a:p>
            <a:pPr algn="just"/>
            <a:r>
              <a:rPr lang="es-ES" sz="3200" b="1" dirty="0">
                <a:solidFill>
                  <a:srgbClr val="92D050"/>
                </a:solidFill>
                <a:latin typeface="Arial" panose="020B0604020202020204" pitchFamily="34" charset="0"/>
                <a:ea typeface="Times New Roman" panose="02020603050405020304" pitchFamily="18" charset="0"/>
                <a:cs typeface="Arial" panose="020B0604020202020204" pitchFamily="34" charset="0"/>
              </a:rPr>
              <a:t>PLANTEAMIENTO DEL PROBLEMA</a:t>
            </a:r>
            <a:endParaRPr lang="es-CO" sz="3200" b="1" dirty="0">
              <a:solidFill>
                <a:schemeClr val="bg1"/>
              </a:solidFill>
              <a:latin typeface="Arial" panose="020B0604020202020204" pitchFamily="34" charset="0"/>
              <a:cs typeface="Arial" panose="020B0604020202020204" pitchFamily="34" charset="0"/>
            </a:endParaRPr>
          </a:p>
          <a:p>
            <a:pPr algn="just"/>
            <a:r>
              <a:rPr lang="es-ES" sz="3200" b="1" dirty="0">
                <a:solidFill>
                  <a:schemeClr val="bg1"/>
                </a:solidFill>
                <a:latin typeface="Arial" panose="020B0604020202020204" pitchFamily="34" charset="0"/>
                <a:cs typeface="Arial" panose="020B0604020202020204" pitchFamily="34" charset="0"/>
              </a:rPr>
              <a:t>En los acuarios familiares encontramos organismos vivos relacionados con la fauna acuática que día a día realizan sus necesidades fisiológicas como la expulsión de detritos los cuales están compuestos por elementos que producen alto riesgo de toxicidad para el ecosistema cerrado del acuario, estos mismos a su vez aportan grandes cantidades de nitratos que pueden ser absorbidos como nutrientes por la flora del acuario, que aporta a la proliferación de organismos microscópicos relacionados con la flora presente, que pueden alterar el desarrollo de nuestro acuario.</a:t>
            </a:r>
          </a:p>
          <a:p>
            <a:pPr algn="just"/>
            <a:br>
              <a:rPr lang="es-ES" sz="3200" b="1" dirty="0">
                <a:solidFill>
                  <a:schemeClr val="bg1"/>
                </a:solidFill>
                <a:latin typeface="Arial" panose="020B0604020202020204" pitchFamily="34" charset="0"/>
                <a:cs typeface="Arial" panose="020B0604020202020204" pitchFamily="34" charset="0"/>
              </a:rPr>
            </a:br>
            <a:r>
              <a:rPr lang="es-ES" sz="3200" b="1" dirty="0">
                <a:solidFill>
                  <a:schemeClr val="bg1"/>
                </a:solidFill>
                <a:latin typeface="Arial" panose="020B0604020202020204" pitchFamily="34" charset="0"/>
                <a:cs typeface="Arial" panose="020B0604020202020204" pitchFamily="34" charset="0"/>
              </a:rPr>
              <a:t>Los organismos pertenecientes a la flora del acuario se alimentan de nutrientes adheridos al sustrato como: nitrógeno, fósforo, dióxido de carbono, amoníaco, hierro, etc. Los cuales pueden ser perjudiciales para el resto de los seres vivos que mantengamos ya que cuando se sobre pasa un determinado nivel resultan tóxicos y por consiguiente mortales.</a:t>
            </a: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endParaRPr lang="es-ES" sz="3200" b="1" dirty="0">
              <a:solidFill>
                <a:schemeClr val="bg1"/>
              </a:solidFill>
              <a:latin typeface="Arial" panose="020B0604020202020204" pitchFamily="34" charset="0"/>
              <a:cs typeface="Arial" panose="020B0604020202020204" pitchFamily="34" charset="0"/>
            </a:endParaRPr>
          </a:p>
          <a:p>
            <a:pPr algn="just"/>
            <a:br>
              <a:rPr lang="es-ES" sz="3200" b="1" dirty="0">
                <a:solidFill>
                  <a:schemeClr val="bg1"/>
                </a:solidFill>
                <a:latin typeface="Arial" panose="020B0604020202020204" pitchFamily="34" charset="0"/>
                <a:cs typeface="Arial" panose="020B0604020202020204" pitchFamily="34" charset="0"/>
              </a:rPr>
            </a:br>
            <a:endParaRPr lang="es-ES" sz="3200" b="1" dirty="0">
              <a:solidFill>
                <a:schemeClr val="bg1"/>
              </a:solidFill>
              <a:latin typeface="Arial" panose="020B0604020202020204" pitchFamily="34" charset="0"/>
              <a:cs typeface="Arial" panose="020B0604020202020204" pitchFamily="34" charset="0"/>
            </a:endParaRPr>
          </a:p>
          <a:p>
            <a:pPr algn="just"/>
            <a:r>
              <a:rPr lang="es-ES" sz="3200" b="1" dirty="0">
                <a:solidFill>
                  <a:schemeClr val="bg1"/>
                </a:solidFill>
                <a:latin typeface="Arial" panose="020B0604020202020204" pitchFamily="34" charset="0"/>
                <a:cs typeface="Arial" panose="020B0604020202020204" pitchFamily="34" charset="0"/>
              </a:rPr>
              <a:t>En un entorno cerrado como un acuario, aún en el mejor de los casos, los nutrientes empiezan a acumularse en exceso desde el instante que se incorporan sus seres vivos.</a:t>
            </a:r>
            <a:endParaRPr lang="es-ES" sz="3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32" name="CuadroTexto 31">
            <a:extLst>
              <a:ext uri="{FF2B5EF4-FFF2-40B4-BE49-F238E27FC236}">
                <a16:creationId xmlns:a16="http://schemas.microsoft.com/office/drawing/2014/main" id="{5DFFE2AC-A7D8-47E9-97C6-C19F6B08C0B3}"/>
              </a:ext>
            </a:extLst>
          </p:cNvPr>
          <p:cNvSpPr txBox="1"/>
          <p:nvPr/>
        </p:nvSpPr>
        <p:spPr>
          <a:xfrm>
            <a:off x="350815" y="25402466"/>
            <a:ext cx="14350410" cy="5134932"/>
          </a:xfrm>
          <a:prstGeom prst="rect">
            <a:avLst/>
          </a:prstGeom>
          <a:noFill/>
        </p:spPr>
        <p:txBody>
          <a:bodyPr wrap="square" rtlCol="0">
            <a:spAutoFit/>
          </a:bodyPr>
          <a:lstStyle/>
          <a:p>
            <a:pPr algn="just">
              <a:lnSpc>
                <a:spcPct val="107000"/>
              </a:lnSpc>
              <a:spcAft>
                <a:spcPts val="800"/>
              </a:spcAft>
            </a:pPr>
            <a:r>
              <a:rPr lang="es-ES" sz="3200" b="1" dirty="0">
                <a:solidFill>
                  <a:srgbClr val="92D050"/>
                </a:solidFill>
                <a:latin typeface="Arial" panose="020B0604020202020204" pitchFamily="34" charset="0"/>
                <a:ea typeface="Times New Roman" panose="02020603050405020304" pitchFamily="18" charset="0"/>
                <a:cs typeface="Arial" panose="020B0604020202020204" pitchFamily="34" charset="0"/>
              </a:rPr>
              <a:t>METODOLOGÍA: </a:t>
            </a:r>
            <a:r>
              <a:rPr lang="es-ES" sz="3200" b="1" dirty="0">
                <a:solidFill>
                  <a:schemeClr val="bg1"/>
                </a:solidFill>
                <a:latin typeface="Arial" panose="020B0604020202020204" pitchFamily="34" charset="0"/>
                <a:ea typeface="Times New Roman" panose="02020603050405020304" pitchFamily="18" charset="0"/>
                <a:cs typeface="Arial" panose="020B0604020202020204" pitchFamily="34" charset="0"/>
              </a:rPr>
              <a:t>Son dos fases, las cuales en la primera de quiere proporcionar alimento a las bacterias nitrificantes o nitrosomas. Para ello diariamente de añadirá alimento para que se descomponga y genere amoniaco suficiente. Los nitrosomas se encargarán de pasar el amoniaco a nitrito. La fase dos es establecer las bacterias nitrobacter, estás consumen nitritos y lo transforman en nitratos. Está fase termina en el momento que se detecte un desplome total en los niveles de nitritos en el agua</a:t>
            </a:r>
          </a:p>
          <a:p>
            <a:pPr algn="ctr">
              <a:lnSpc>
                <a:spcPct val="107000"/>
              </a:lnSpc>
              <a:spcAft>
                <a:spcPts val="800"/>
              </a:spcAft>
            </a:pPr>
            <a:endParaRPr lang="es-CO" sz="4400" dirty="0"/>
          </a:p>
        </p:txBody>
      </p:sp>
      <p:sp>
        <p:nvSpPr>
          <p:cNvPr id="34" name="Rectángulo 33">
            <a:extLst>
              <a:ext uri="{FF2B5EF4-FFF2-40B4-BE49-F238E27FC236}">
                <a16:creationId xmlns:a16="http://schemas.microsoft.com/office/drawing/2014/main" id="{A1D4300D-7D43-4C6A-8452-CAD92FD4A38E}"/>
              </a:ext>
            </a:extLst>
          </p:cNvPr>
          <p:cNvSpPr/>
          <p:nvPr/>
        </p:nvSpPr>
        <p:spPr>
          <a:xfrm>
            <a:off x="350815" y="30108112"/>
            <a:ext cx="14243090" cy="3253968"/>
          </a:xfrm>
          <a:prstGeom prst="rect">
            <a:avLst/>
          </a:prstGeom>
        </p:spPr>
        <p:txBody>
          <a:bodyPr wrap="square">
            <a:spAutoFit/>
          </a:bodyPr>
          <a:lstStyle/>
          <a:p>
            <a:pPr algn="just">
              <a:lnSpc>
                <a:spcPct val="107000"/>
              </a:lnSpc>
              <a:spcAft>
                <a:spcPts val="800"/>
              </a:spcAft>
            </a:pPr>
            <a:r>
              <a:rPr lang="es-CO" sz="32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RESULTADOS ESPERADOS:</a:t>
            </a:r>
            <a:r>
              <a:rPr lang="es-CO" sz="32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s-ES" sz="3200" b="1" dirty="0">
                <a:solidFill>
                  <a:schemeClr val="bg1"/>
                </a:solidFill>
                <a:latin typeface="Arial" panose="020B0604020202020204" pitchFamily="34" charset="0"/>
                <a:ea typeface="Times New Roman" panose="02020603050405020304" pitchFamily="18" charset="0"/>
                <a:cs typeface="Arial" panose="020B0604020202020204" pitchFamily="34" charset="0"/>
              </a:rPr>
              <a:t>Lo que se quiere lograr por medio de estás bacterias nitrobacter ( Encargadas de convertir de amoniaco a nitrito) y las nitrosomas ( de nitrito a nitrato) es que los nitritos y el amoniaco se mantengan en un nivel cero, ya que si estos niveles no son neutros sería perjudicial para la vida del acuario, más el nitrato debe estar en el nivel más bajo posible</a:t>
            </a:r>
            <a:r>
              <a:rPr lang="es-CO"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s-E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Rectángulo 34">
            <a:extLst>
              <a:ext uri="{FF2B5EF4-FFF2-40B4-BE49-F238E27FC236}">
                <a16:creationId xmlns:a16="http://schemas.microsoft.com/office/drawing/2014/main" id="{808FA1FC-E219-4BE0-956A-7FA81BEC69C8}"/>
              </a:ext>
            </a:extLst>
          </p:cNvPr>
          <p:cNvSpPr/>
          <p:nvPr/>
        </p:nvSpPr>
        <p:spPr>
          <a:xfrm>
            <a:off x="14998497" y="29199858"/>
            <a:ext cx="13397335" cy="6381682"/>
          </a:xfrm>
          <a:prstGeom prst="rect">
            <a:avLst/>
          </a:prstGeom>
        </p:spPr>
        <p:txBody>
          <a:bodyPr wrap="square">
            <a:spAutoFit/>
          </a:bodyPr>
          <a:lstStyle/>
          <a:p>
            <a:pPr algn="just">
              <a:lnSpc>
                <a:spcPct val="107000"/>
              </a:lnSpc>
              <a:spcAft>
                <a:spcPts val="800"/>
              </a:spcAft>
            </a:pPr>
            <a:r>
              <a:rPr lang="es-CO" sz="3200" b="1" dirty="0">
                <a:solidFill>
                  <a:srgbClr val="92D050"/>
                </a:solidFill>
                <a:latin typeface="Arial" panose="020B0604020202020204" pitchFamily="34" charset="0"/>
                <a:ea typeface="Calibri" panose="020F0502020204030204" pitchFamily="34" charset="0"/>
                <a:cs typeface="Arial" panose="020B0604020202020204" pitchFamily="34" charset="0"/>
              </a:rPr>
              <a:t>CONCLUSIÓN: </a:t>
            </a:r>
            <a:r>
              <a:rPr lang="es-CO" sz="3200" b="1" dirty="0">
                <a:solidFill>
                  <a:schemeClr val="bg1"/>
                </a:solidFill>
                <a:latin typeface="Arial" panose="020B0604020202020204" pitchFamily="34" charset="0"/>
                <a:ea typeface="Calibri" panose="020F0502020204030204" pitchFamily="34" charset="0"/>
                <a:cs typeface="Arial" panose="020B0604020202020204" pitchFamily="34" charset="0"/>
              </a:rPr>
              <a:t>Se concluye </a:t>
            </a:r>
            <a:r>
              <a:rPr lang="es-CO" sz="3200" b="1" dirty="0">
                <a:solidFill>
                  <a:schemeClr val="bg1"/>
                </a:solidFill>
                <a:latin typeface="Arial" panose="020B0604020202020204" pitchFamily="34" charset="0"/>
                <a:cs typeface="Arial" panose="020B0604020202020204" pitchFamily="34" charset="0"/>
              </a:rPr>
              <a:t>por medio de estas bacterias nitrobacter (las cuales son las encargadas de convertir el amoniaco a nitrito), las nitrosomonas (son las encargadas de convertir de nitrito a nitrato). Estas son las menos perjudiciales para nuestro acuario, siempre y cuando se lleve un debido control constante y haciendo cambio de agua cada semana, evitando que estas se eleven demasiado. A esto se le conoce como proceso de ciclado, esto se hace para evitar que los nitritos y el amoniaco se mantengan en un nivel de cero, ya que si estos niveles sino se encuentran en un estado neutro sería perjudicial para la vida del acuario, también se debe tener en cuenta que los nitratos hay que  mantenerlos siempre en el nivel más bajo posible.</a:t>
            </a:r>
            <a:r>
              <a:rPr lang="es-CO" sz="3200" b="1"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6" name="Título 1">
            <a:extLst>
              <a:ext uri="{FF2B5EF4-FFF2-40B4-BE49-F238E27FC236}">
                <a16:creationId xmlns:a16="http://schemas.microsoft.com/office/drawing/2014/main" id="{02CBAD76-93FF-473E-B589-3B1B0936EFE4}"/>
              </a:ext>
            </a:extLst>
          </p:cNvPr>
          <p:cNvSpPr txBox="1">
            <a:spLocks/>
          </p:cNvSpPr>
          <p:nvPr/>
        </p:nvSpPr>
        <p:spPr>
          <a:xfrm>
            <a:off x="15137316" y="8418653"/>
            <a:ext cx="13119697" cy="4749233"/>
          </a:xfrm>
          <a:prstGeom prst="rect">
            <a:avLst/>
          </a:prstGeom>
        </p:spPr>
        <p:txBody>
          <a:bodyPr vert="horz" lIns="91440" tIns="45720" rIns="91440" bIns="45720" rtlCol="0" anchor="b">
            <a:normAutofit fontScale="90000" lnSpcReduction="20000"/>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l">
              <a:lnSpc>
                <a:spcPct val="107000"/>
              </a:lnSpc>
              <a:spcAft>
                <a:spcPts val="800"/>
              </a:spcAft>
            </a:pPr>
            <a:r>
              <a:rPr lang="en-US" sz="3200" b="1" dirty="0">
                <a:solidFill>
                  <a:srgbClr val="92D050"/>
                </a:solidFill>
                <a:latin typeface="Arial" panose="020B0604020202020204" pitchFamily="34" charset="0"/>
                <a:ea typeface="Times New Roman" panose="02020603050405020304" pitchFamily="18" charset="0"/>
                <a:cs typeface="Arial" panose="020B0604020202020204" pitchFamily="34" charset="0"/>
              </a:rPr>
              <a:t>OBJETIVO GENERAL:</a:t>
            </a:r>
            <a:br>
              <a:rPr lang="en-US" sz="3200" b="1" dirty="0">
                <a:solidFill>
                  <a:srgbClr val="92D050"/>
                </a:solidFill>
                <a:latin typeface="Arial" panose="020B0604020202020204" pitchFamily="34" charset="0"/>
                <a:ea typeface="Times New Roman" panose="02020603050405020304" pitchFamily="18" charset="0"/>
                <a:cs typeface="Arial" panose="020B0604020202020204" pitchFamily="34" charset="0"/>
              </a:rPr>
            </a:br>
            <a:r>
              <a:rPr lang="es-CO" sz="3600" b="1" dirty="0">
                <a:solidFill>
                  <a:schemeClr val="bg1"/>
                </a:solidFill>
                <a:latin typeface="Arial" panose="020B0604020202020204" pitchFamily="34" charset="0"/>
                <a:cs typeface="Arial" panose="020B0604020202020204" pitchFamily="34" charset="0"/>
              </a:rPr>
              <a:t>Aplicando el ciclo del nitrógeno </a:t>
            </a:r>
            <a:r>
              <a:rPr lang="es-CO" sz="3600" b="1" dirty="0">
                <a:solidFill>
                  <a:schemeClr val="bg1"/>
                </a:solidFill>
                <a:latin typeface="Times New Roman" panose="02020603050405020304" pitchFamily="18" charset="0"/>
                <a:ea typeface="Calibri" panose="020F0502020204030204" pitchFamily="34" charset="0"/>
              </a:rPr>
              <a:t>Regular el crecimiento de microalgas en los acuarios caseros</a:t>
            </a:r>
            <a:r>
              <a:rPr lang="es-CO" sz="3600" b="1" dirty="0">
                <a:solidFill>
                  <a:schemeClr val="bg1"/>
                </a:solidFill>
                <a:latin typeface="Arial" panose="020B0604020202020204" pitchFamily="34" charset="0"/>
                <a:cs typeface="Arial" panose="020B0604020202020204" pitchFamily="34" charset="0"/>
              </a:rPr>
              <a:t> cultivar bacterias nitrificantes suficientes que disminuyan el exceso de amoniaco y nitritos.</a:t>
            </a:r>
            <a:br>
              <a:rPr lang="en-US" sz="3600" b="1" dirty="0">
                <a:latin typeface="Arial" panose="020B0604020202020204" pitchFamily="34" charset="0"/>
                <a:cs typeface="Arial" panose="020B0604020202020204" pitchFamily="34" charset="0"/>
              </a:rPr>
            </a:br>
            <a:br>
              <a:rPr lang="es-ES" sz="3200" b="1" dirty="0">
                <a:latin typeface="+mn-lt"/>
                <a:ea typeface="+mn-ea"/>
                <a:cs typeface="+mn-cs"/>
              </a:rPr>
            </a:br>
            <a:br>
              <a:rPr lang="es-ES" sz="3200" b="1" dirty="0">
                <a:latin typeface="+mn-lt"/>
                <a:ea typeface="+mn-ea"/>
                <a:cs typeface="+mn-cs"/>
              </a:rPr>
            </a:br>
            <a:br>
              <a:rPr lang="es-ES" sz="3200" b="1" dirty="0">
                <a:latin typeface="+mn-lt"/>
                <a:ea typeface="+mn-ea"/>
                <a:cs typeface="+mn-cs"/>
              </a:rPr>
            </a:br>
            <a:br>
              <a:rPr lang="es-ES" sz="3200" b="1" dirty="0">
                <a:latin typeface="+mn-lt"/>
                <a:ea typeface="+mn-ea"/>
                <a:cs typeface="+mn-cs"/>
              </a:rPr>
            </a:br>
            <a:br>
              <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rPr>
            </a:br>
            <a:br>
              <a:rPr lang="es-ES" sz="3600" b="1" dirty="0">
                <a:solidFill>
                  <a:schemeClr val="bg1"/>
                </a:solidFill>
                <a:latin typeface="Arial" panose="020B0604020202020204" pitchFamily="34" charset="0"/>
                <a:ea typeface="+mn-ea"/>
                <a:cs typeface="Arial" panose="020B0604020202020204" pitchFamily="34" charset="0"/>
              </a:rPr>
            </a:br>
            <a:br>
              <a:rPr lang="es-ES" sz="2000" b="1" dirty="0">
                <a:solidFill>
                  <a:schemeClr val="bg1"/>
                </a:solidFill>
                <a:latin typeface="Arial" panose="020B0604020202020204" pitchFamily="34" charset="0"/>
                <a:ea typeface="+mn-ea"/>
                <a:cs typeface="Arial" panose="020B0604020202020204" pitchFamily="34" charset="0"/>
              </a:rPr>
            </a:br>
            <a:endParaRPr lang="es-ES" sz="2000" b="1" dirty="0">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C3A7753C-D70D-4037-B7FC-DEA72A06D69B}"/>
              </a:ext>
            </a:extLst>
          </p:cNvPr>
          <p:cNvSpPr txBox="1"/>
          <p:nvPr/>
        </p:nvSpPr>
        <p:spPr>
          <a:xfrm>
            <a:off x="14998498" y="10530391"/>
            <a:ext cx="13397334" cy="7478970"/>
          </a:xfrm>
          <a:prstGeom prst="rect">
            <a:avLst/>
          </a:prstGeom>
          <a:noFill/>
        </p:spPr>
        <p:txBody>
          <a:bodyPr wrap="square" rtlCol="0">
            <a:spAutoFit/>
          </a:bodyPr>
          <a:lstStyle/>
          <a:p>
            <a:pPr algn="just"/>
            <a:r>
              <a:rPr lang="es-ES" sz="3200" b="1" dirty="0">
                <a:solidFill>
                  <a:srgbClr val="92D050"/>
                </a:solidFill>
                <a:latin typeface="Arial" panose="020B0604020202020204" pitchFamily="34" charset="0"/>
                <a:cs typeface="Arial" panose="020B0604020202020204" pitchFamily="34" charset="0"/>
              </a:rPr>
              <a:t>JUSTIFICACIÓN: </a:t>
            </a:r>
            <a:r>
              <a:rPr lang="es-ES" sz="3200" b="1" dirty="0">
                <a:solidFill>
                  <a:schemeClr val="bg1"/>
                </a:solidFill>
                <a:latin typeface="Arial" panose="020B0604020202020204" pitchFamily="34" charset="0"/>
                <a:cs typeface="Arial" panose="020B0604020202020204" pitchFamily="34" charset="0"/>
              </a:rPr>
              <a:t>Desea implementar una pecera con la ayuda de un kit de prueba multiparámetro para acuarios, que consiste en un medidor de pH con un rango de pH alto, amonio, nitrito y nitrato. Esperamos utilizar este kit para mantener el acuario en las mejores condiciones para bacterias y especies acuáticas.</a:t>
            </a:r>
          </a:p>
          <a:p>
            <a:pPr algn="just"/>
            <a:endParaRPr lang="es-ES" sz="3200" dirty="0">
              <a:solidFill>
                <a:schemeClr val="bg1"/>
              </a:solidFill>
              <a:latin typeface="Arial" panose="020B0604020202020204" pitchFamily="34" charset="0"/>
              <a:cs typeface="Arial" panose="020B0604020202020204" pitchFamily="34" charset="0"/>
            </a:endParaRPr>
          </a:p>
          <a:p>
            <a:pPr algn="just"/>
            <a:r>
              <a:rPr lang="es-ES" sz="3200" b="1" dirty="0">
                <a:solidFill>
                  <a:schemeClr val="bg1"/>
                </a:solidFill>
                <a:latin typeface="Arial" panose="020B0604020202020204" pitchFamily="34" charset="0"/>
                <a:cs typeface="Arial" panose="020B0604020202020204" pitchFamily="34" charset="0"/>
              </a:rPr>
              <a:t>Siempre que el acuario esté debidamente controlado y el agua se cambie semanalmente para evitar que suban demasiado, son los menos dañinos para el acuario. Esto se llama proceso de ciclado o el ciclo del nitrógeno y se hace para lograr que el nitrito y el amoníaco permanezcan en niveles cero, porque si estos niveles no están en un estado neutral, también dañará la vida del acuario. Tenga en cuenta que el nitrato siempre debe mantenerse a un nivel mínimo. </a:t>
            </a:r>
            <a:endParaRPr lang="en-US" sz="3200" b="1" dirty="0">
              <a:solidFill>
                <a:schemeClr val="bg1"/>
              </a:solidFill>
              <a:latin typeface="Arial" panose="020B0604020202020204" pitchFamily="34" charset="0"/>
              <a:cs typeface="Arial" panose="020B0604020202020204" pitchFamily="34" charset="0"/>
            </a:endParaRPr>
          </a:p>
          <a:p>
            <a:pPr algn="just"/>
            <a:r>
              <a:rPr lang="es-ES" sz="3200" b="1" dirty="0">
                <a:solidFill>
                  <a:schemeClr val="accent1"/>
                </a:solidFill>
              </a:rPr>
              <a:t> </a:t>
            </a:r>
            <a:endParaRPr lang="en-US" sz="3200" b="1" dirty="0">
              <a:solidFill>
                <a:schemeClr val="accent1"/>
              </a:solidFill>
            </a:endParaRPr>
          </a:p>
        </p:txBody>
      </p:sp>
      <p:sp>
        <p:nvSpPr>
          <p:cNvPr id="38" name="CuadroTexto 37">
            <a:extLst>
              <a:ext uri="{FF2B5EF4-FFF2-40B4-BE49-F238E27FC236}">
                <a16:creationId xmlns:a16="http://schemas.microsoft.com/office/drawing/2014/main" id="{2122910D-0880-4C1B-8BDE-8EC3FDF0AAF6}"/>
              </a:ext>
            </a:extLst>
          </p:cNvPr>
          <p:cNvSpPr txBox="1"/>
          <p:nvPr/>
        </p:nvSpPr>
        <p:spPr>
          <a:xfrm>
            <a:off x="14984909" y="18023255"/>
            <a:ext cx="13397335" cy="3539430"/>
          </a:xfrm>
          <a:prstGeom prst="rect">
            <a:avLst/>
          </a:prstGeom>
          <a:noFill/>
        </p:spPr>
        <p:txBody>
          <a:bodyPr wrap="square" rtlCol="0">
            <a:spAutoFit/>
          </a:bodyPr>
          <a:lstStyle/>
          <a:p>
            <a:pPr algn="just"/>
            <a:r>
              <a:rPr lang="es-ES" sz="3200" b="1" i="1" dirty="0">
                <a:solidFill>
                  <a:schemeClr val="bg1"/>
                </a:solidFill>
                <a:latin typeface="Arial" panose="020B0604020202020204" pitchFamily="34" charset="0"/>
                <a:cs typeface="Arial" panose="020B0604020202020204" pitchFamily="34" charset="0"/>
              </a:rPr>
              <a:t>“se observa un ejemplo, pero expuesto de manera poco efectiva (se supone que el objetivo de estos tallos de manglar es que se vayan desarrollando con ayuda de los nitratos obtenidos para evitar la acumulación de nutrientes en acuario en el futuro colocarlos en un mejor lugar). En un sistema de acuoponía el cual requiere de vegetación exuberante en mucho más espacio para conseguir agua con calidad’’</a:t>
            </a:r>
          </a:p>
        </p:txBody>
      </p:sp>
      <p:pic>
        <p:nvPicPr>
          <p:cNvPr id="39" name="Imagen 38">
            <a:extLst>
              <a:ext uri="{FF2B5EF4-FFF2-40B4-BE49-F238E27FC236}">
                <a16:creationId xmlns:a16="http://schemas.microsoft.com/office/drawing/2014/main" id="{3D88C117-577D-49CE-81F7-7F9A5E1725B8}"/>
              </a:ext>
            </a:extLst>
          </p:cNvPr>
          <p:cNvPicPr>
            <a:picLocks noChangeAspect="1"/>
          </p:cNvPicPr>
          <p:nvPr/>
        </p:nvPicPr>
        <p:blipFill>
          <a:blip r:embed="rId6"/>
          <a:stretch>
            <a:fillRect/>
          </a:stretch>
        </p:blipFill>
        <p:spPr>
          <a:xfrm>
            <a:off x="17097242" y="22213160"/>
            <a:ext cx="9199845" cy="6378612"/>
          </a:xfrm>
          <a:prstGeom prst="rect">
            <a:avLst/>
          </a:prstGeom>
        </p:spPr>
      </p:pic>
      <p:sp>
        <p:nvSpPr>
          <p:cNvPr id="24" name="CuadroTexto 23">
            <a:extLst>
              <a:ext uri="{FF2B5EF4-FFF2-40B4-BE49-F238E27FC236}">
                <a16:creationId xmlns:a16="http://schemas.microsoft.com/office/drawing/2014/main" id="{5D732FEF-9A49-4B48-BD24-F5CF57E4DC3F}"/>
              </a:ext>
            </a:extLst>
          </p:cNvPr>
          <p:cNvSpPr txBox="1"/>
          <p:nvPr/>
        </p:nvSpPr>
        <p:spPr>
          <a:xfrm>
            <a:off x="404593" y="33565616"/>
            <a:ext cx="14189312" cy="6001643"/>
          </a:xfrm>
          <a:prstGeom prst="rect">
            <a:avLst/>
          </a:prstGeom>
          <a:noFill/>
        </p:spPr>
        <p:txBody>
          <a:bodyPr wrap="square">
            <a:spAutoFit/>
          </a:bodyPr>
          <a:lstStyle/>
          <a:p>
            <a:r>
              <a:rPr lang="en-US" sz="3200" b="1" dirty="0">
                <a:solidFill>
                  <a:srgbClr val="92D050"/>
                </a:solidFill>
                <a:latin typeface="Arial" panose="020B0604020202020204" pitchFamily="34" charset="0"/>
                <a:ea typeface="Times New Roman" panose="02020603050405020304" pitchFamily="18" charset="0"/>
                <a:cs typeface="Arial" panose="020B0604020202020204" pitchFamily="34" charset="0"/>
              </a:rPr>
              <a:t>REFERENCIAS: </a:t>
            </a:r>
            <a:endParaRPr lang="es-ES" sz="3200" b="1" dirty="0">
              <a:solidFill>
                <a:srgbClr val="92D050"/>
              </a:solidFill>
              <a:latin typeface="Arial" panose="020B0604020202020204" pitchFamily="34" charset="0"/>
              <a:cs typeface="Arial" panose="020B0604020202020204" pitchFamily="34" charset="0"/>
            </a:endParaRPr>
          </a:p>
          <a:p>
            <a:r>
              <a:rPr lang="es-CO" sz="3200" b="1" u="sng" dirty="0">
                <a:solidFill>
                  <a:srgbClr val="92D050"/>
                </a:solidFill>
                <a:latin typeface="Arial" panose="020B0604020202020204" pitchFamily="34" charset="0"/>
                <a:cs typeface="Arial" panose="020B0604020202020204" pitchFamily="34" charset="0"/>
              </a:rPr>
              <a:t>https://especiespro.es/acuariofilia-2/las-bacterias-en-el-acuario-i-nitrificantes-y-desnitrificantes/</a:t>
            </a:r>
          </a:p>
          <a:p>
            <a:endParaRPr lang="es-CO" sz="3200" b="1" u="sng" dirty="0">
              <a:solidFill>
                <a:srgbClr val="92D050"/>
              </a:solidFill>
              <a:latin typeface="Arial" panose="020B0604020202020204" pitchFamily="34" charset="0"/>
              <a:cs typeface="Arial" panose="020B0604020202020204" pitchFamily="34" charset="0"/>
            </a:endParaRPr>
          </a:p>
          <a:p>
            <a:r>
              <a:rPr lang="es-CO" sz="3200" b="1" u="sng" dirty="0">
                <a:solidFill>
                  <a:srgbClr val="92D050"/>
                </a:solidFill>
                <a:latin typeface="Arial" panose="020B0604020202020204" pitchFamily="34" charset="0"/>
                <a:cs typeface="Arial" panose="020B0604020202020204" pitchFamily="34" charset="0"/>
              </a:rPr>
              <a:t>http://www.iib.unsam.edu.ar/archivos/docencia/licenciatura/biotecnologia/2017/QuimicaBiol/1495120476.pdf</a:t>
            </a:r>
          </a:p>
          <a:p>
            <a:endParaRPr lang="es-CO" sz="3200" b="1" u="sng" dirty="0">
              <a:solidFill>
                <a:srgbClr val="92D050"/>
              </a:solidFill>
              <a:latin typeface="Arial" panose="020B0604020202020204" pitchFamily="34" charset="0"/>
              <a:cs typeface="Arial" panose="020B0604020202020204" pitchFamily="34" charset="0"/>
            </a:endParaRPr>
          </a:p>
          <a:p>
            <a:endParaRPr lang="es-CO" sz="3200" b="1" u="sng" dirty="0">
              <a:solidFill>
                <a:srgbClr val="92D050"/>
              </a:solidFill>
              <a:latin typeface="Arial" panose="020B0604020202020204" pitchFamily="34" charset="0"/>
              <a:cs typeface="Arial" panose="020B0604020202020204" pitchFamily="34" charset="0"/>
            </a:endParaRPr>
          </a:p>
          <a:p>
            <a:endParaRPr lang="es-CO" sz="3200" b="1" u="sng" dirty="0">
              <a:solidFill>
                <a:srgbClr val="92D050"/>
              </a:solidFill>
              <a:latin typeface="Arial" panose="020B0604020202020204" pitchFamily="34" charset="0"/>
              <a:cs typeface="Arial" panose="020B0604020202020204" pitchFamily="34" charset="0"/>
            </a:endParaRPr>
          </a:p>
          <a:p>
            <a:endParaRPr lang="es-CO" sz="3200" b="1" u="sng"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s-MX" sz="3200" dirty="0"/>
          </a:p>
        </p:txBody>
      </p:sp>
    </p:spTree>
    <p:extLst>
      <p:ext uri="{BB962C8B-B14F-4D97-AF65-F5344CB8AC3E}">
        <p14:creationId xmlns:p14="http://schemas.microsoft.com/office/powerpoint/2010/main" val="155525108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737</Words>
  <Application>Microsoft Office PowerPoint</Application>
  <PresentationFormat>Personalizado</PresentationFormat>
  <Paragraphs>39</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Bahnschrift SemiBold SemiConden</vt:lpstr>
      <vt:lpstr>Calibri</vt:lpstr>
      <vt:lpstr>Calibri Light</vt:lpstr>
      <vt:lpstr>Open Sans</vt:lpstr>
      <vt:lpstr>Times New Roman</vt:lpstr>
      <vt:lpstr>Tema de Office</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Objetivo general    Aplica el método de la integral definida para resolver aplicaciones problemas de fluidos y las fuerzas que estos ejercen sobre superficies verticales sumergidas   Objetivos específicos    Determinar y aplicar una expresión o un proceso general para determinar las fuerzas o presiones generadas por una columna de fluido sobre una superficie vertical    Analizar la influencia de la profundidad de una columna de fluido sobre la fuerza que ejerce en una superficie vertical sumergida</dc:title>
  <dc:creator>Juan Manuel Arcila Hincapie</dc:creator>
  <cp:lastModifiedBy>Usuario</cp:lastModifiedBy>
  <cp:revision>26</cp:revision>
  <dcterms:created xsi:type="dcterms:W3CDTF">2020-05-14T13:03:56Z</dcterms:created>
  <dcterms:modified xsi:type="dcterms:W3CDTF">2021-06-03T19:02:45Z</dcterms:modified>
</cp:coreProperties>
</file>